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28"/>
  </p:notesMasterIdLst>
  <p:sldIdLst>
    <p:sldId id="285" r:id="rId2"/>
    <p:sldId id="257" r:id="rId3"/>
    <p:sldId id="308" r:id="rId4"/>
    <p:sldId id="311" r:id="rId5"/>
    <p:sldId id="313" r:id="rId6"/>
    <p:sldId id="314" r:id="rId7"/>
    <p:sldId id="315" r:id="rId8"/>
    <p:sldId id="316" r:id="rId9"/>
    <p:sldId id="317" r:id="rId10"/>
    <p:sldId id="318" r:id="rId11"/>
    <p:sldId id="319" r:id="rId12"/>
    <p:sldId id="312" r:id="rId13"/>
    <p:sldId id="304" r:id="rId14"/>
    <p:sldId id="291" r:id="rId15"/>
    <p:sldId id="292" r:id="rId16"/>
    <p:sldId id="295" r:id="rId17"/>
    <p:sldId id="305" r:id="rId18"/>
    <p:sldId id="296" r:id="rId19"/>
    <p:sldId id="306" r:id="rId20"/>
    <p:sldId id="263" r:id="rId21"/>
    <p:sldId id="297" r:id="rId22"/>
    <p:sldId id="307" r:id="rId23"/>
    <p:sldId id="309" r:id="rId24"/>
    <p:sldId id="300" r:id="rId25"/>
    <p:sldId id="310" r:id="rId26"/>
    <p:sldId id="294" r:id="rId27"/>
  </p:sldIdLst>
  <p:sldSz cx="12192000" cy="6858000"/>
  <p:notesSz cx="7102475" cy="9388475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43" roundtripDataSignature="AMtx7mjKsr/EtMBO3i3vLSR3YQWCiQ0Y9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CD6EE"/>
    <a:srgbClr val="AFCE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74EE600F-3D46-4444-93C0-87E0A436DDB3}">
  <a:tblStyle styleId="{74EE600F-3D46-4444-93C0-87E0A436DDB3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9EFF7"/>
          </a:solidFill>
        </a:fill>
      </a:tcStyle>
    </a:wholeTbl>
    <a:band1H>
      <a:tcTxStyle/>
      <a:tcStyle>
        <a:tcBdr/>
        <a:fill>
          <a:solidFill>
            <a:srgbClr val="D0DEEF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D0DEEF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5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5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C6D7FD03-1A73-48D7-8FB9-9DC7BBA7DDF0}" styleName="Table_1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8EBF5"/>
          </a:solidFill>
        </a:fill>
      </a:tcStyle>
    </a:wholeTbl>
    <a:band1H>
      <a:tcTxStyle/>
      <a:tcStyle>
        <a:tcBdr/>
        <a:fill>
          <a:solidFill>
            <a:srgbClr val="CDD4EA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DD4EA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3" autoAdjust="0"/>
    <p:restoredTop sz="94660"/>
  </p:normalViewPr>
  <p:slideViewPr>
    <p:cSldViewPr snapToGrid="0">
      <p:cViewPr varScale="1">
        <p:scale>
          <a:sx n="88" d="100"/>
          <a:sy n="88" d="100"/>
        </p:scale>
        <p:origin x="36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077739" cy="471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213" tIns="47094" rIns="94213" bIns="47094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4023092" y="0"/>
            <a:ext cx="3077739" cy="471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213" tIns="47094" rIns="94213" bIns="47094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735013" y="1173163"/>
            <a:ext cx="5632450" cy="31686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10248" y="4518204"/>
            <a:ext cx="5681980" cy="369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213" tIns="47094" rIns="94213" bIns="47094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917422"/>
            <a:ext cx="3077739" cy="4710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213" tIns="47094" rIns="94213" bIns="47094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4023092" y="8917422"/>
            <a:ext cx="3077739" cy="4710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213" tIns="47094" rIns="94213" bIns="47094" anchor="b" anchorCtr="0">
            <a:noAutofit/>
          </a:bodyPr>
          <a:lstStyle/>
          <a:p>
            <a:pPr algn="r"/>
            <a:fld id="{00000000-1234-1234-1234-123412341234}" type="slidenum">
              <a:rPr lang="es-MX" sz="120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/>
              <a:t>‹Nº›</a:t>
            </a:fld>
            <a:endParaRPr lang="es-MX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:notes"/>
          <p:cNvSpPr txBox="1">
            <a:spLocks noGrp="1"/>
          </p:cNvSpPr>
          <p:nvPr>
            <p:ph type="body" idx="1"/>
          </p:nvPr>
        </p:nvSpPr>
        <p:spPr>
          <a:xfrm>
            <a:off x="710248" y="4518204"/>
            <a:ext cx="5681980" cy="3696712"/>
          </a:xfrm>
          <a:prstGeom prst="rect">
            <a:avLst/>
          </a:prstGeom>
        </p:spPr>
        <p:txBody>
          <a:bodyPr spcFirstLastPara="1" wrap="square" lIns="94213" tIns="47094" rIns="94213" bIns="47094" anchor="t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93" name="Google Shape;9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32450" cy="31686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710248" y="4518204"/>
            <a:ext cx="5681980" cy="3696712"/>
          </a:xfrm>
          <a:prstGeom prst="rect">
            <a:avLst/>
          </a:prstGeom>
        </p:spPr>
        <p:txBody>
          <a:bodyPr spcFirstLastPara="1" wrap="square" lIns="94213" tIns="47094" rIns="94213" bIns="47094" anchor="t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32450" cy="31686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3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9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39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3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3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3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3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3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3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32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32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4" name="Google Shape;34;p3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3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3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3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3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33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3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3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3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34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34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7" name="Google Shape;47;p34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34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9" name="Google Shape;49;p34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3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3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3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3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3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3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3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3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36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36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3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3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3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7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37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37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3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3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3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3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38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3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3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3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2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8000"/>
          </a:xfrm>
          <a:solidFill>
            <a:schemeClr val="accent1"/>
          </a:solidFill>
        </p:spPr>
        <p:txBody>
          <a:bodyPr>
            <a:normAutofit/>
          </a:bodyPr>
          <a:lstStyle/>
          <a:p>
            <a:pPr algn="ctr"/>
            <a:r>
              <a:rPr lang="es-MX" sz="2400" dirty="0" smtClean="0">
                <a:solidFill>
                  <a:schemeClr val="bg1"/>
                </a:solidFill>
              </a:rPr>
              <a:t>ASOCIACIÓN DE COLONOS </a:t>
            </a:r>
            <a:br>
              <a:rPr lang="es-MX" sz="2400" dirty="0" smtClean="0">
                <a:solidFill>
                  <a:schemeClr val="bg1"/>
                </a:solidFill>
              </a:rPr>
            </a:br>
            <a:r>
              <a:rPr lang="es-MX" sz="2400" dirty="0" smtClean="0">
                <a:solidFill>
                  <a:schemeClr val="bg1"/>
                </a:solidFill>
              </a:rPr>
              <a:t>FRACCIONAMIENTO BURGOS BUGAMBILIAS, A.C.</a:t>
            </a:r>
            <a:br>
              <a:rPr lang="es-MX" sz="2400" dirty="0" smtClean="0">
                <a:solidFill>
                  <a:schemeClr val="bg1"/>
                </a:solidFill>
              </a:rPr>
            </a:br>
            <a:r>
              <a:rPr lang="es-MX" sz="2000" dirty="0" smtClean="0">
                <a:solidFill>
                  <a:schemeClr val="bg1"/>
                </a:solidFill>
              </a:rPr>
              <a:t/>
            </a:r>
            <a:br>
              <a:rPr lang="es-MX" sz="2000" dirty="0" smtClean="0">
                <a:solidFill>
                  <a:schemeClr val="bg1"/>
                </a:solidFill>
              </a:rPr>
            </a:br>
            <a:r>
              <a:rPr lang="es-MX" sz="2400" dirty="0" smtClean="0">
                <a:solidFill>
                  <a:schemeClr val="bg1"/>
                </a:solidFill>
              </a:rPr>
              <a:t>COMITÉ PARA LA REVISIÓN </a:t>
            </a:r>
            <a:br>
              <a:rPr lang="es-MX" sz="2400" dirty="0" smtClean="0">
                <a:solidFill>
                  <a:schemeClr val="bg1"/>
                </a:solidFill>
              </a:rPr>
            </a:br>
            <a:r>
              <a:rPr lang="es-MX" sz="2400" dirty="0" smtClean="0">
                <a:solidFill>
                  <a:schemeClr val="bg1"/>
                </a:solidFill>
              </a:rPr>
              <a:t>Y ACTUALIZACIÓN DE LOS ESTATUTOS</a:t>
            </a:r>
            <a:br>
              <a:rPr lang="es-MX" sz="2400" dirty="0" smtClean="0">
                <a:solidFill>
                  <a:schemeClr val="bg1"/>
                </a:solidFill>
              </a:rPr>
            </a:br>
            <a:r>
              <a:rPr lang="es-MX" sz="2400" dirty="0" smtClean="0">
                <a:solidFill>
                  <a:schemeClr val="bg1"/>
                </a:solidFill>
              </a:rPr>
              <a:t/>
            </a:r>
            <a:br>
              <a:rPr lang="es-MX" sz="2400" dirty="0" smtClean="0">
                <a:solidFill>
                  <a:schemeClr val="bg1"/>
                </a:solidFill>
              </a:rPr>
            </a:br>
            <a:r>
              <a:rPr lang="es-MX" sz="2400" dirty="0">
                <a:solidFill>
                  <a:schemeClr val="bg1"/>
                </a:solidFill>
              </a:rPr>
              <a:t/>
            </a:r>
            <a:br>
              <a:rPr lang="es-MX" sz="2400" dirty="0">
                <a:solidFill>
                  <a:schemeClr val="bg1"/>
                </a:solidFill>
              </a:rPr>
            </a:br>
            <a:r>
              <a:rPr lang="es-MX" sz="2400" dirty="0">
                <a:solidFill>
                  <a:schemeClr val="bg1"/>
                </a:solidFill>
              </a:rPr>
              <a:t/>
            </a:r>
            <a:br>
              <a:rPr lang="es-MX" sz="2400" dirty="0">
                <a:solidFill>
                  <a:schemeClr val="bg1"/>
                </a:solidFill>
              </a:rPr>
            </a:br>
            <a:r>
              <a:rPr lang="es-MX" sz="3600" dirty="0" smtClean="0">
                <a:solidFill>
                  <a:schemeClr val="bg1"/>
                </a:solidFill>
              </a:rPr>
              <a:t>PROPUESTA DE ACTUALIZACIÓN DE LOS ESTATUTOS</a:t>
            </a:r>
            <a:br>
              <a:rPr lang="es-MX" sz="3600" dirty="0" smtClean="0">
                <a:solidFill>
                  <a:schemeClr val="bg1"/>
                </a:solidFill>
              </a:rPr>
            </a:br>
            <a:r>
              <a:rPr lang="es-MX" sz="3600" dirty="0" smtClean="0">
                <a:solidFill>
                  <a:schemeClr val="bg1"/>
                </a:solidFill>
              </a:rPr>
              <a:t>A CONSIDERACIÓN DE LA ASAMBLEA</a:t>
            </a:r>
            <a:br>
              <a:rPr lang="es-MX" sz="3600" dirty="0" smtClean="0">
                <a:solidFill>
                  <a:schemeClr val="bg1"/>
                </a:solidFill>
              </a:rPr>
            </a:br>
            <a:r>
              <a:rPr lang="es-MX" sz="2400" dirty="0">
                <a:solidFill>
                  <a:schemeClr val="bg1"/>
                </a:solidFill>
              </a:rPr>
              <a:t/>
            </a:r>
            <a:br>
              <a:rPr lang="es-MX" sz="2400" dirty="0">
                <a:solidFill>
                  <a:schemeClr val="bg1"/>
                </a:solidFill>
              </a:rPr>
            </a:br>
            <a:r>
              <a:rPr lang="es-MX" sz="2400" dirty="0" smtClean="0">
                <a:solidFill>
                  <a:schemeClr val="bg1"/>
                </a:solidFill>
              </a:rPr>
              <a:t/>
            </a:r>
            <a:br>
              <a:rPr lang="es-MX" sz="2400" dirty="0" smtClean="0">
                <a:solidFill>
                  <a:schemeClr val="bg1"/>
                </a:solidFill>
              </a:rPr>
            </a:br>
            <a:endParaRPr lang="es-MX" sz="2400" dirty="0">
              <a:solidFill>
                <a:schemeClr val="bg1"/>
              </a:solidFill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4345577" y="5438107"/>
            <a:ext cx="3997234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MX" dirty="0" smtClean="0">
              <a:solidFill>
                <a:schemeClr val="bg1"/>
              </a:solidFill>
            </a:endParaRPr>
          </a:p>
          <a:p>
            <a:pPr algn="ctr"/>
            <a:r>
              <a:rPr lang="es-MX" sz="2000" dirty="0" smtClean="0">
                <a:solidFill>
                  <a:schemeClr val="bg1"/>
                </a:solidFill>
              </a:rPr>
              <a:t>5 DE NOVIEMBRE DE 2022</a:t>
            </a:r>
            <a:endParaRPr lang="es-MX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5665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752475"/>
          </a:xfrm>
          <a:solidFill>
            <a:schemeClr val="accent1"/>
          </a:solidFill>
        </p:spPr>
        <p:txBody>
          <a:bodyPr/>
          <a:lstStyle/>
          <a:p>
            <a:pPr algn="ctr"/>
            <a:r>
              <a:rPr lang="es-MX" dirty="0">
                <a:solidFill>
                  <a:schemeClr val="bg1"/>
                </a:solidFill>
              </a:rPr>
              <a:t>OPORTUNIDADES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92034" y="1650399"/>
            <a:ext cx="11207931" cy="5083175"/>
          </a:xfrm>
        </p:spPr>
        <p:txBody>
          <a:bodyPr>
            <a:normAutofit fontScale="92500" lnSpcReduction="20000"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es-MX" dirty="0"/>
              <a:t>Proximidad de la elección de Mesa </a:t>
            </a:r>
            <a:r>
              <a:rPr lang="es-MX" dirty="0" smtClean="0"/>
              <a:t>Directiva y actualización de normas estatutarias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s-MX" dirty="0" smtClean="0"/>
              <a:t>Las </a:t>
            </a:r>
            <a:r>
              <a:rPr lang="es-MX" dirty="0"/>
              <a:t>normas establecidas en el Art. Trigésimo Tercero de los Estatutos vigentes, para la reforma total o parcial de sus disposiciones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s-MX" dirty="0"/>
              <a:t>El espacio temporal disponible previo a la revisión de la concesión del agua, que permitirá asegurar medidas y condiciones que eviten el  riesgo de perderla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s-MX" dirty="0"/>
              <a:t>La disposición de los asociados expertos en agua a formar cuadros mejor capacitados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s-MX" dirty="0"/>
              <a:t>El reciente Acuerdo que modifica al alza la cuota de mantenimiento para jubilados, pensionados y personas de la tercera edad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s-MX" dirty="0"/>
              <a:t>La buena comunicación con los directivos de las diversas asociaciones que comprende el Fraccionamiento Burgos en general, que posibilita el trabajo conjunto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es-MX" dirty="0"/>
          </a:p>
          <a:p>
            <a:pPr algn="just">
              <a:buFont typeface="Arial" panose="020B0604020202020204" pitchFamily="34" charset="0"/>
              <a:buChar char="•"/>
            </a:pPr>
            <a:endParaRPr lang="es-MX" dirty="0"/>
          </a:p>
          <a:p>
            <a:pPr algn="just">
              <a:buFont typeface="Arial" panose="020B0604020202020204" pitchFamily="34" charset="0"/>
              <a:buChar char="•"/>
            </a:pPr>
            <a:endParaRPr lang="es-MX" dirty="0"/>
          </a:p>
          <a:p>
            <a:pPr algn="just">
              <a:buFont typeface="Arial" panose="020B0604020202020204" pitchFamily="34" charset="0"/>
              <a:buChar char="•"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587748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1781783" y="792480"/>
            <a:ext cx="8628434" cy="5562600"/>
          </a:xfrm>
        </p:spPr>
        <p:txBody>
          <a:bodyPr>
            <a:normAutofit fontScale="92500" lnSpcReduction="20000"/>
          </a:bodyPr>
          <a:lstStyle/>
          <a:p>
            <a:pPr marL="114300" indent="0" algn="ctr">
              <a:buNone/>
            </a:pPr>
            <a:endParaRPr lang="es-MX" dirty="0"/>
          </a:p>
          <a:p>
            <a:pPr marL="114300" indent="0" algn="ctr">
              <a:buNone/>
            </a:pPr>
            <a:r>
              <a:rPr lang="es-MX" dirty="0">
                <a:solidFill>
                  <a:schemeClr val="tx1"/>
                </a:solidFill>
              </a:rPr>
              <a:t>IMPORTANTE:</a:t>
            </a:r>
          </a:p>
          <a:p>
            <a:pPr marL="114300" indent="0" algn="ctr">
              <a:buNone/>
            </a:pPr>
            <a:endParaRPr lang="es-MX" dirty="0">
              <a:solidFill>
                <a:srgbClr val="FF0000"/>
              </a:solidFill>
            </a:endParaRPr>
          </a:p>
          <a:p>
            <a:pPr marL="114300" indent="0" algn="ctr">
              <a:buNone/>
            </a:pPr>
            <a:r>
              <a:rPr lang="es-MX" sz="3000" dirty="0">
                <a:solidFill>
                  <a:schemeClr val="tx1"/>
                </a:solidFill>
              </a:rPr>
              <a:t>Es fundamental contar con procedimientos </a:t>
            </a:r>
          </a:p>
          <a:p>
            <a:pPr marL="114300" indent="0" algn="ctr">
              <a:buNone/>
            </a:pPr>
            <a:r>
              <a:rPr lang="es-MX" sz="3000" dirty="0">
                <a:solidFill>
                  <a:schemeClr val="tx1"/>
                </a:solidFill>
              </a:rPr>
              <a:t>derivados de las normas estatutarias, que ofrezcan</a:t>
            </a:r>
          </a:p>
          <a:p>
            <a:pPr marL="114300" indent="0" algn="ctr">
              <a:buNone/>
            </a:pPr>
            <a:r>
              <a:rPr lang="es-MX" sz="3000" dirty="0">
                <a:solidFill>
                  <a:schemeClr val="tx1"/>
                </a:solidFill>
              </a:rPr>
              <a:t> certeza de gestión a los asociados </a:t>
            </a:r>
          </a:p>
          <a:p>
            <a:pPr marL="114300" indent="0" algn="ctr">
              <a:buNone/>
            </a:pPr>
            <a:r>
              <a:rPr lang="es-MX" sz="3000" dirty="0">
                <a:solidFill>
                  <a:schemeClr val="tx1"/>
                </a:solidFill>
              </a:rPr>
              <a:t>y una ruta clara de atención y servicio a los integrantes</a:t>
            </a:r>
          </a:p>
          <a:p>
            <a:pPr marL="114300" indent="0" algn="ctr">
              <a:buNone/>
            </a:pPr>
            <a:r>
              <a:rPr lang="es-MX" sz="3000" dirty="0">
                <a:solidFill>
                  <a:schemeClr val="tx1"/>
                </a:solidFill>
              </a:rPr>
              <a:t> de la Mesa Directiva y personal técnico y administrativo </a:t>
            </a:r>
          </a:p>
          <a:p>
            <a:pPr marL="114300" indent="0" algn="ctr">
              <a:buNone/>
            </a:pPr>
            <a:endParaRPr lang="es-MX" sz="3000" dirty="0">
              <a:solidFill>
                <a:schemeClr val="tx1"/>
              </a:solidFill>
            </a:endParaRPr>
          </a:p>
          <a:p>
            <a:pPr marL="114300" indent="0" algn="ctr">
              <a:buNone/>
            </a:pPr>
            <a:r>
              <a:rPr lang="es-MX" sz="3000" dirty="0">
                <a:solidFill>
                  <a:schemeClr val="tx1"/>
                </a:solidFill>
              </a:rPr>
              <a:t>De aquí que, una vez aprobados los nuevos Estatutos,</a:t>
            </a:r>
          </a:p>
          <a:p>
            <a:pPr marL="114300" indent="0" algn="ctr">
              <a:buNone/>
            </a:pPr>
            <a:r>
              <a:rPr lang="es-MX" sz="3000" dirty="0">
                <a:solidFill>
                  <a:schemeClr val="tx1"/>
                </a:solidFill>
              </a:rPr>
              <a:t> deberá iniciarse la segunda etapa de formulación </a:t>
            </a:r>
          </a:p>
          <a:p>
            <a:pPr marL="114300" indent="0" algn="ctr">
              <a:buNone/>
            </a:pPr>
            <a:r>
              <a:rPr lang="es-MX" sz="3000" dirty="0">
                <a:solidFill>
                  <a:schemeClr val="tx1"/>
                </a:solidFill>
              </a:rPr>
              <a:t>de procedimientos</a:t>
            </a:r>
          </a:p>
        </p:txBody>
      </p:sp>
    </p:spTree>
    <p:extLst>
      <p:ext uri="{BB962C8B-B14F-4D97-AF65-F5344CB8AC3E}">
        <p14:creationId xmlns:p14="http://schemas.microsoft.com/office/powerpoint/2010/main" val="1324200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1713" y="1881049"/>
            <a:ext cx="2407209" cy="3169273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7182" y="1881050"/>
            <a:ext cx="2318814" cy="3169273"/>
          </a:xfrm>
          <a:prstGeom prst="rect">
            <a:avLst/>
          </a:prstGeom>
        </p:spPr>
      </p:pic>
      <p:sp>
        <p:nvSpPr>
          <p:cNvPr id="4" name="Más 3"/>
          <p:cNvSpPr/>
          <p:nvPr/>
        </p:nvSpPr>
        <p:spPr>
          <a:xfrm>
            <a:off x="3197313" y="3008486"/>
            <a:ext cx="914400" cy="914400"/>
          </a:xfrm>
          <a:prstGeom prst="mathPlu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44817" y="924746"/>
            <a:ext cx="3885001" cy="4840328"/>
          </a:xfrm>
          <a:prstGeom prst="rect">
            <a:avLst/>
          </a:prstGeom>
          <a:ln>
            <a:noFill/>
          </a:ln>
        </p:spPr>
      </p:pic>
      <p:sp>
        <p:nvSpPr>
          <p:cNvPr id="7" name="Flecha derecha 6"/>
          <p:cNvSpPr/>
          <p:nvPr/>
        </p:nvSpPr>
        <p:spPr>
          <a:xfrm>
            <a:off x="6577273" y="3209707"/>
            <a:ext cx="709192" cy="511955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99873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7132320" y="801189"/>
            <a:ext cx="3657901" cy="514676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s-MX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rPr>
              <a:t>OPORTU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s-MX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rPr>
              <a:t>NIDADES</a:t>
            </a:r>
            <a:endParaRPr kumimoji="0" lang="es-MX" sz="36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cxnSp>
        <p:nvCxnSpPr>
          <p:cNvPr id="7" name="Conector recto de flecha 6"/>
          <p:cNvCxnSpPr/>
          <p:nvPr/>
        </p:nvCxnSpPr>
        <p:spPr>
          <a:xfrm flipV="1">
            <a:off x="3229128" y="6192671"/>
            <a:ext cx="3389811" cy="174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de flecha 12"/>
          <p:cNvCxnSpPr/>
          <p:nvPr/>
        </p:nvCxnSpPr>
        <p:spPr>
          <a:xfrm flipV="1">
            <a:off x="2977325" y="801189"/>
            <a:ext cx="39766" cy="51467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ángulo 16"/>
          <p:cNvSpPr/>
          <p:nvPr/>
        </p:nvSpPr>
        <p:spPr>
          <a:xfrm>
            <a:off x="406278" y="2035821"/>
            <a:ext cx="2450733" cy="236873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s-MX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rPr>
              <a:t>DEBILIDADES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s-MX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rPr>
              <a:t>---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s-MX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rPr>
              <a:t>AMENAZAS</a:t>
            </a:r>
            <a:endParaRPr kumimoji="0" lang="es-MX" sz="14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cxnSp>
        <p:nvCxnSpPr>
          <p:cNvPr id="19" name="Conector recto de flecha 18"/>
          <p:cNvCxnSpPr/>
          <p:nvPr/>
        </p:nvCxnSpPr>
        <p:spPr>
          <a:xfrm>
            <a:off x="1684738" y="1513544"/>
            <a:ext cx="8709" cy="4180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recto de flecha 23"/>
          <p:cNvCxnSpPr/>
          <p:nvPr/>
        </p:nvCxnSpPr>
        <p:spPr>
          <a:xfrm flipH="1" flipV="1">
            <a:off x="1708872" y="4534944"/>
            <a:ext cx="17417" cy="5160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ángulo 26"/>
          <p:cNvSpPr/>
          <p:nvPr/>
        </p:nvSpPr>
        <p:spPr>
          <a:xfrm>
            <a:off x="3168168" y="801188"/>
            <a:ext cx="3603324" cy="5146765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s-MX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rPr>
              <a:t>FORTALEZAS</a:t>
            </a:r>
            <a:endParaRPr kumimoji="0" lang="es-MX" sz="36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pic>
        <p:nvPicPr>
          <p:cNvPr id="33" name="Imagen 3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2320" y="6051578"/>
            <a:ext cx="3744686" cy="170811"/>
          </a:xfrm>
          <a:prstGeom prst="rect">
            <a:avLst/>
          </a:prstGeom>
        </p:spPr>
      </p:pic>
      <p:pic>
        <p:nvPicPr>
          <p:cNvPr id="34" name="Imagen 3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91806" y="712638"/>
            <a:ext cx="227243" cy="5235315"/>
          </a:xfrm>
          <a:prstGeom prst="rect">
            <a:avLst/>
          </a:prstGeom>
        </p:spPr>
      </p:pic>
      <p:sp>
        <p:nvSpPr>
          <p:cNvPr id="2" name="Rectángulo 1"/>
          <p:cNvSpPr/>
          <p:nvPr/>
        </p:nvSpPr>
        <p:spPr>
          <a:xfrm>
            <a:off x="10954829" y="2412274"/>
            <a:ext cx="85553" cy="1628503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21514" y="2412274"/>
            <a:ext cx="211495" cy="1628503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24378" y="2399597"/>
            <a:ext cx="213141" cy="1641180"/>
          </a:xfrm>
          <a:prstGeom prst="rect">
            <a:avLst/>
          </a:prstGeom>
        </p:spPr>
      </p:pic>
      <p:sp>
        <p:nvSpPr>
          <p:cNvPr id="8" name="Triángulo isósceles 7"/>
          <p:cNvSpPr/>
          <p:nvPr/>
        </p:nvSpPr>
        <p:spPr>
          <a:xfrm rot="5400000">
            <a:off x="11107781" y="3061062"/>
            <a:ext cx="1628503" cy="330927"/>
          </a:xfrm>
          <a:prstGeom prst="triangle">
            <a:avLst>
              <a:gd name="adj" fmla="val 4343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80130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9336" y="1"/>
            <a:ext cx="11895909" cy="1341668"/>
          </a:xfrm>
          <a:solidFill>
            <a:schemeClr val="accent1"/>
          </a:solidFill>
        </p:spPr>
        <p:txBody>
          <a:bodyPr>
            <a:normAutofit/>
          </a:bodyPr>
          <a:lstStyle/>
          <a:p>
            <a:pPr algn="ctr"/>
            <a:r>
              <a:rPr lang="es-MX" dirty="0" smtClean="0">
                <a:solidFill>
                  <a:schemeClr val="bg1"/>
                </a:solidFill>
              </a:rPr>
              <a:t>DIAGNÓSTICO FODA</a:t>
            </a:r>
            <a:endParaRPr lang="es-MX" dirty="0">
              <a:solidFill>
                <a:schemeClr val="bg1"/>
              </a:solidFill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139337" y="1654630"/>
            <a:ext cx="4105745" cy="47893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2400" dirty="0" smtClean="0"/>
              <a:t>     A. </a:t>
            </a:r>
            <a:r>
              <a:rPr lang="es-MX" sz="24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FORTALEZAS</a:t>
            </a:r>
          </a:p>
          <a:p>
            <a:endParaRPr lang="es-MX" sz="2400" dirty="0"/>
          </a:p>
          <a:p>
            <a:r>
              <a:rPr lang="es-MX" sz="2400" dirty="0"/>
              <a:t> </a:t>
            </a:r>
            <a:r>
              <a:rPr lang="es-MX" sz="2400" dirty="0" smtClean="0"/>
              <a:t>    B. </a:t>
            </a:r>
            <a:r>
              <a:rPr lang="es-MX" sz="24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DEBILIDADES</a:t>
            </a:r>
          </a:p>
          <a:p>
            <a:endParaRPr lang="es-MX" sz="2400" dirty="0" smtClean="0"/>
          </a:p>
          <a:p>
            <a:r>
              <a:rPr lang="es-MX" sz="2400" dirty="0" smtClean="0"/>
              <a:t>     C. </a:t>
            </a:r>
            <a:r>
              <a:rPr lang="es-MX" sz="24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AMENAZAS</a:t>
            </a:r>
          </a:p>
          <a:p>
            <a:endParaRPr lang="es-MX" sz="2400" dirty="0" smtClean="0"/>
          </a:p>
          <a:p>
            <a:r>
              <a:rPr lang="es-MX" sz="2400" dirty="0" smtClean="0"/>
              <a:t>     D. </a:t>
            </a:r>
            <a:r>
              <a:rPr lang="es-MX" sz="24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OPORTUNIDADES</a:t>
            </a:r>
            <a:endParaRPr lang="es-MX" sz="2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Flecha derecha 4"/>
          <p:cNvSpPr/>
          <p:nvPr/>
        </p:nvSpPr>
        <p:spPr>
          <a:xfrm>
            <a:off x="4083060" y="3453530"/>
            <a:ext cx="978408" cy="1191549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CuadroTexto 5"/>
          <p:cNvSpPr txBox="1"/>
          <p:nvPr/>
        </p:nvSpPr>
        <p:spPr>
          <a:xfrm>
            <a:off x="5061468" y="3079808"/>
            <a:ext cx="2292615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4000" dirty="0" smtClean="0"/>
              <a:t> LÍNEAS </a:t>
            </a:r>
          </a:p>
          <a:p>
            <a:pPr algn="ctr"/>
            <a:r>
              <a:rPr lang="es-MX" sz="4000" dirty="0" smtClean="0"/>
              <a:t>DE </a:t>
            </a:r>
          </a:p>
          <a:p>
            <a:pPr algn="ctr"/>
            <a:r>
              <a:rPr lang="es-MX" sz="4000" dirty="0" smtClean="0"/>
              <a:t>ACCIÓN</a:t>
            </a:r>
            <a:endParaRPr lang="es-MX" sz="4000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3980" y="3418315"/>
            <a:ext cx="1005927" cy="1261981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8090263" y="1497515"/>
            <a:ext cx="3944983" cy="5016758"/>
          </a:xfrm>
          <a:prstGeom prst="rect">
            <a:avLst/>
          </a:prstGeom>
          <a:noFill/>
          <a:ln w="571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MX" sz="4000" dirty="0" smtClean="0"/>
          </a:p>
          <a:p>
            <a:pPr algn="ctr"/>
            <a:endParaRPr lang="es-MX" sz="4000" dirty="0" smtClean="0"/>
          </a:p>
          <a:p>
            <a:pPr algn="ctr"/>
            <a:endParaRPr lang="es-MX" sz="4000" dirty="0" smtClean="0"/>
          </a:p>
          <a:p>
            <a:pPr algn="ctr"/>
            <a:r>
              <a:rPr lang="es-MX" sz="4000" dirty="0" smtClean="0"/>
              <a:t>ESTA</a:t>
            </a:r>
          </a:p>
          <a:p>
            <a:pPr algn="ctr"/>
            <a:r>
              <a:rPr lang="es-MX" sz="4000" dirty="0" smtClean="0"/>
              <a:t>TUTOS</a:t>
            </a:r>
          </a:p>
          <a:p>
            <a:pPr algn="ctr"/>
            <a:endParaRPr lang="es-MX" sz="4000" dirty="0" smtClean="0"/>
          </a:p>
          <a:p>
            <a:pPr algn="ctr"/>
            <a:endParaRPr lang="es-MX" sz="4000" dirty="0" smtClean="0"/>
          </a:p>
          <a:p>
            <a:pPr algn="ctr"/>
            <a:endParaRPr lang="es-MX" sz="4000" dirty="0"/>
          </a:p>
        </p:txBody>
      </p:sp>
    </p:spTree>
    <p:extLst>
      <p:ext uri="{BB962C8B-B14F-4D97-AF65-F5344CB8AC3E}">
        <p14:creationId xmlns:p14="http://schemas.microsoft.com/office/powerpoint/2010/main" val="4284911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/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801185"/>
          </a:xfrm>
          <a:solidFill>
            <a:schemeClr val="accent1"/>
          </a:solidFill>
        </p:spPr>
        <p:txBody>
          <a:bodyPr>
            <a:normAutofit/>
          </a:bodyPr>
          <a:lstStyle/>
          <a:p>
            <a:pPr algn="ctr"/>
            <a:r>
              <a:rPr lang="es-MX" sz="4000" dirty="0" smtClean="0">
                <a:solidFill>
                  <a:schemeClr val="bg1"/>
                </a:solidFill>
              </a:rPr>
              <a:t>LÍNEAS O CAMPOS DE ACCIÓN</a:t>
            </a:r>
            <a:endParaRPr lang="es-MX" sz="4000" dirty="0">
              <a:solidFill>
                <a:schemeClr val="bg1"/>
              </a:solidFill>
            </a:endParaRP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0" y="914398"/>
            <a:ext cx="12192000" cy="5943601"/>
          </a:xfrm>
          <a:solidFill>
            <a:schemeClr val="accent1"/>
          </a:solidFill>
        </p:spPr>
        <p:txBody>
          <a:bodyPr>
            <a:normAutofit lnSpcReduction="10000"/>
          </a:bodyPr>
          <a:lstStyle/>
          <a:p>
            <a:pPr marL="114300" indent="0" algn="just">
              <a:buNone/>
            </a:pPr>
            <a:r>
              <a:rPr lang="es-MX" sz="3200" dirty="0" smtClean="0">
                <a:solidFill>
                  <a:schemeClr val="bg1"/>
                </a:solidFill>
              </a:rPr>
              <a:t>A. </a:t>
            </a:r>
            <a:r>
              <a:rPr lang="es-MX" sz="3000" dirty="0" smtClean="0">
                <a:solidFill>
                  <a:schemeClr val="bg1"/>
                </a:solidFill>
              </a:rPr>
              <a:t>Incluir </a:t>
            </a:r>
            <a:r>
              <a:rPr lang="es-MX" sz="3000" dirty="0">
                <a:solidFill>
                  <a:schemeClr val="bg1"/>
                </a:solidFill>
              </a:rPr>
              <a:t>en los Estatutos los contenidos que ofrezcan la mayor correspondencia posible con los ordenamientos de la Ley Estatal del Agua, con la finalidad de evitar consecuencias no </a:t>
            </a:r>
            <a:r>
              <a:rPr lang="es-MX" sz="3000" dirty="0" smtClean="0">
                <a:solidFill>
                  <a:schemeClr val="bg1"/>
                </a:solidFill>
              </a:rPr>
              <a:t>deseadas</a:t>
            </a:r>
            <a:endParaRPr lang="es-MX" sz="3000" dirty="0">
              <a:solidFill>
                <a:schemeClr val="bg1"/>
              </a:solidFill>
            </a:endParaRPr>
          </a:p>
          <a:p>
            <a:pPr marL="628650" indent="-514350" algn="just">
              <a:buAutoNum type="alphaUcPeriod"/>
            </a:pPr>
            <a:endParaRPr lang="es-MX" sz="3000" dirty="0" smtClean="0">
              <a:solidFill>
                <a:schemeClr val="bg1"/>
              </a:solidFill>
            </a:endParaRPr>
          </a:p>
          <a:p>
            <a:pPr marL="114300" indent="0" algn="just">
              <a:buNone/>
            </a:pPr>
            <a:r>
              <a:rPr lang="es-MX" sz="3000" dirty="0" smtClean="0">
                <a:solidFill>
                  <a:schemeClr val="bg1"/>
                </a:solidFill>
              </a:rPr>
              <a:t>B. Rediseñar la estructura de la Mesa Directiva del Fraccionamiento, incluyendo una mejor asignación de funciones e impulsando el trabajo en equipo y la rendición de cuentas</a:t>
            </a:r>
          </a:p>
          <a:p>
            <a:pPr marL="114300" indent="0" algn="just">
              <a:buNone/>
            </a:pPr>
            <a:endParaRPr lang="es-MX" sz="3000" dirty="0" smtClean="0">
              <a:solidFill>
                <a:schemeClr val="bg1"/>
              </a:solidFill>
            </a:endParaRPr>
          </a:p>
          <a:p>
            <a:pPr marL="114300" indent="0" algn="just">
              <a:buNone/>
            </a:pPr>
            <a:r>
              <a:rPr lang="es-MX" sz="3000" dirty="0">
                <a:solidFill>
                  <a:srgbClr val="FFFFFF"/>
                </a:solidFill>
              </a:rPr>
              <a:t>C</a:t>
            </a:r>
            <a:r>
              <a:rPr lang="es-MX" sz="3000" dirty="0" smtClean="0">
                <a:solidFill>
                  <a:srgbClr val="FFFFFF"/>
                </a:solidFill>
              </a:rPr>
              <a:t>. Apoyar  </a:t>
            </a:r>
            <a:r>
              <a:rPr lang="es-MX" sz="3000" dirty="0">
                <a:solidFill>
                  <a:srgbClr val="FFFFFF"/>
                </a:solidFill>
              </a:rPr>
              <a:t>la  realización oportuna  de las asambleas  de la Asociación, así  como  la  verificación,  el  cumplimiento  y  la  formalización  de  los </a:t>
            </a:r>
            <a:r>
              <a:rPr lang="es-MX" sz="3000" dirty="0" smtClean="0">
                <a:solidFill>
                  <a:srgbClr val="FFFFFF"/>
                </a:solidFill>
              </a:rPr>
              <a:t>acuerdos</a:t>
            </a:r>
          </a:p>
          <a:p>
            <a:pPr marL="114300" indent="0" algn="just">
              <a:buNone/>
            </a:pPr>
            <a:endParaRPr lang="es-MX" sz="3000" dirty="0">
              <a:solidFill>
                <a:srgbClr val="FFFFFF"/>
              </a:solidFill>
            </a:endParaRPr>
          </a:p>
          <a:p>
            <a:pPr marL="114300" lvl="0" indent="0" algn="just">
              <a:buClr>
                <a:srgbClr val="000000"/>
              </a:buClr>
              <a:buNone/>
            </a:pPr>
            <a:r>
              <a:rPr lang="es-MX" sz="3000" dirty="0" smtClean="0">
                <a:solidFill>
                  <a:srgbClr val="FFFFFF"/>
                </a:solidFill>
              </a:rPr>
              <a:t>D. </a:t>
            </a:r>
            <a:r>
              <a:rPr lang="es-MX" sz="3000" dirty="0">
                <a:solidFill>
                  <a:srgbClr val="FFFFFF"/>
                </a:solidFill>
              </a:rPr>
              <a:t>I</a:t>
            </a:r>
            <a:r>
              <a:rPr lang="es-MX" sz="3000" dirty="0" smtClean="0">
                <a:solidFill>
                  <a:srgbClr val="FFFFFF"/>
                </a:solidFill>
              </a:rPr>
              <a:t>mpulsar </a:t>
            </a:r>
            <a:r>
              <a:rPr lang="es-MX" sz="3000" dirty="0">
                <a:solidFill>
                  <a:srgbClr val="FFFFFF"/>
                </a:solidFill>
              </a:rPr>
              <a:t>una mayor recaudación de cuotas de </a:t>
            </a:r>
            <a:r>
              <a:rPr lang="es-MX" sz="3000" dirty="0" smtClean="0">
                <a:solidFill>
                  <a:srgbClr val="FFFFFF"/>
                </a:solidFill>
              </a:rPr>
              <a:t>mantenimiento y pago de agua potable, a través de mecanismos que lo faciliten </a:t>
            </a:r>
            <a:endParaRPr lang="es-MX" sz="3000" dirty="0">
              <a:solidFill>
                <a:srgbClr val="FFFFFF"/>
              </a:solidFill>
            </a:endParaRPr>
          </a:p>
          <a:p>
            <a:pPr marL="114300" indent="0" algn="just">
              <a:buNone/>
            </a:pPr>
            <a:endParaRPr lang="es-MX" sz="3000" dirty="0">
              <a:solidFill>
                <a:srgbClr val="FFFFFF"/>
              </a:solidFill>
            </a:endParaRPr>
          </a:p>
          <a:p>
            <a:pPr marL="114300" indent="0" algn="just">
              <a:buNone/>
            </a:pPr>
            <a:endParaRPr lang="es-MX" sz="3000" dirty="0" smtClean="0">
              <a:solidFill>
                <a:srgbClr val="FFFFFF"/>
              </a:solidFill>
            </a:endParaRPr>
          </a:p>
          <a:p>
            <a:pPr marL="114300" indent="0" algn="just">
              <a:buNone/>
            </a:pPr>
            <a:endParaRPr lang="es-MX" sz="3000" dirty="0" smtClean="0">
              <a:solidFill>
                <a:srgbClr val="FFFFFF"/>
              </a:solidFill>
            </a:endParaRPr>
          </a:p>
          <a:p>
            <a:pPr marL="114300" indent="0" algn="just">
              <a:buNone/>
            </a:pPr>
            <a:endParaRPr lang="es-MX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4654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2368730"/>
          </a:xfrm>
          <a:solidFill>
            <a:schemeClr val="accent1"/>
          </a:solidFill>
        </p:spPr>
        <p:txBody>
          <a:bodyPr>
            <a:normAutofit/>
          </a:bodyPr>
          <a:lstStyle/>
          <a:p>
            <a:pPr algn="just"/>
            <a:r>
              <a:rPr lang="es-MX" dirty="0">
                <a:solidFill>
                  <a:schemeClr val="bg1"/>
                </a:solidFill>
              </a:rPr>
              <a:t>A</a:t>
            </a:r>
            <a:r>
              <a:rPr lang="es-MX" sz="2700" dirty="0">
                <a:solidFill>
                  <a:schemeClr val="bg1"/>
                </a:solidFill>
              </a:rPr>
              <a:t>. </a:t>
            </a:r>
            <a:r>
              <a:rPr lang="es-MX" sz="3600" dirty="0">
                <a:solidFill>
                  <a:schemeClr val="bg1"/>
                </a:solidFill>
              </a:rPr>
              <a:t>Incluir en los Estatutos los contenidos que ofrezcan la mayor correspondencia posible con los ordenamientos de la Ley Estatal del Agua, con la finalidad de evitar consecuencias no </a:t>
            </a:r>
            <a:r>
              <a:rPr lang="es-MX" sz="3600" dirty="0" smtClean="0">
                <a:solidFill>
                  <a:schemeClr val="bg1"/>
                </a:solidFill>
              </a:rPr>
              <a:t>deseadas</a:t>
            </a:r>
            <a:endParaRPr lang="es-MX" sz="3600" dirty="0">
              <a:solidFill>
                <a:schemeClr val="bg1"/>
              </a:solidFill>
            </a:endParaRP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91737" y="2775849"/>
            <a:ext cx="11608526" cy="1866266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s-MX" sz="3000" dirty="0" smtClean="0"/>
              <a:t>La Mesa Directiva del Fraccionamiento será al mismo tiempo, </a:t>
            </a:r>
            <a:r>
              <a:rPr lang="es-MX" sz="3000" b="1" dirty="0" smtClean="0"/>
              <a:t>formalmente</a:t>
            </a:r>
            <a:r>
              <a:rPr lang="es-MX" sz="3000" dirty="0" smtClean="0"/>
              <a:t>, el cuerpo directivo del Agua y su periodo administrativo será de </a:t>
            </a:r>
            <a:r>
              <a:rPr lang="es-MX" sz="3000" b="1" dirty="0" smtClean="0"/>
              <a:t>tres </a:t>
            </a:r>
            <a:r>
              <a:rPr lang="es-MX" sz="3000" dirty="0" smtClean="0"/>
              <a:t>años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es-MX" sz="3000" dirty="0" smtClean="0"/>
          </a:p>
          <a:p>
            <a:pPr marL="114300" indent="0" algn="just">
              <a:buNone/>
            </a:pPr>
            <a:endParaRPr lang="es-MX" sz="2400" dirty="0" smtClean="0"/>
          </a:p>
          <a:p>
            <a:pPr algn="just">
              <a:buFont typeface="Wingdings" panose="05000000000000000000" pitchFamily="2" charset="2"/>
              <a:buChar char="§"/>
            </a:pPr>
            <a:endParaRPr lang="es-MX" sz="2400" dirty="0" smtClean="0"/>
          </a:p>
          <a:p>
            <a:pPr algn="just">
              <a:buFont typeface="Wingdings" panose="05000000000000000000" pitchFamily="2" charset="2"/>
              <a:buChar char="§"/>
            </a:pPr>
            <a:endParaRPr lang="es-MX" sz="2400" dirty="0"/>
          </a:p>
        </p:txBody>
      </p:sp>
      <p:sp>
        <p:nvSpPr>
          <p:cNvPr id="4" name="CuadroTexto 3"/>
          <p:cNvSpPr txBox="1"/>
          <p:nvPr/>
        </p:nvSpPr>
        <p:spPr>
          <a:xfrm>
            <a:off x="291736" y="4485361"/>
            <a:ext cx="11608527" cy="18825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342900" algn="just">
              <a:lnSpc>
                <a:spcPct val="90000"/>
              </a:lnSpc>
              <a:spcBef>
                <a:spcPts val="1000"/>
              </a:spcBef>
              <a:buSzPts val="1800"/>
              <a:buFont typeface="Wingdings" panose="05000000000000000000" pitchFamily="2" charset="2"/>
              <a:buChar char="§"/>
            </a:pPr>
            <a:r>
              <a:rPr lang="es-MX" sz="3000" dirty="0">
                <a:latin typeface="Calibri"/>
                <a:cs typeface="Calibri"/>
                <a:sym typeface="Calibri"/>
              </a:rPr>
              <a:t>Llevarán </a:t>
            </a:r>
            <a:r>
              <a:rPr lang="es-MX" sz="3000" b="1" dirty="0">
                <a:latin typeface="Calibri"/>
                <a:cs typeface="Calibri"/>
                <a:sym typeface="Calibri"/>
              </a:rPr>
              <a:t>cuentas separadas </a:t>
            </a:r>
            <a:r>
              <a:rPr lang="es-MX" sz="3000" dirty="0">
                <a:latin typeface="Calibri"/>
                <a:cs typeface="Calibri"/>
                <a:sym typeface="Calibri"/>
              </a:rPr>
              <a:t>de la disponibilidad y gasto de agua y </a:t>
            </a:r>
            <a:r>
              <a:rPr lang="es-MX" sz="3000" dirty="0" smtClean="0">
                <a:latin typeface="Calibri"/>
                <a:cs typeface="Calibri"/>
                <a:sym typeface="Calibri"/>
              </a:rPr>
              <a:t>mantenimiento</a:t>
            </a:r>
            <a:endParaRPr lang="es-MX" sz="3000" dirty="0">
              <a:latin typeface="Calibri"/>
              <a:cs typeface="Calibri"/>
              <a:sym typeface="Calibri"/>
            </a:endParaRPr>
          </a:p>
          <a:p>
            <a:pPr marL="457200" lvl="0" indent="-342900" algn="just">
              <a:lnSpc>
                <a:spcPct val="90000"/>
              </a:lnSpc>
              <a:spcBef>
                <a:spcPts val="1000"/>
              </a:spcBef>
              <a:buSzPts val="1800"/>
              <a:buFont typeface="Wingdings" panose="05000000000000000000" pitchFamily="2" charset="2"/>
              <a:buChar char="§"/>
            </a:pPr>
            <a:r>
              <a:rPr lang="es-MX" sz="3000" dirty="0">
                <a:latin typeface="Calibri"/>
                <a:cs typeface="Calibri"/>
                <a:sym typeface="Calibri"/>
              </a:rPr>
              <a:t>Separará, formalmente, </a:t>
            </a:r>
            <a:r>
              <a:rPr lang="es-MX" sz="3000" b="1" dirty="0">
                <a:latin typeface="Calibri"/>
                <a:cs typeface="Calibri"/>
                <a:sym typeface="Calibri"/>
              </a:rPr>
              <a:t>un 5%</a:t>
            </a:r>
            <a:r>
              <a:rPr lang="es-MX" sz="3000" dirty="0">
                <a:latin typeface="Calibri"/>
                <a:cs typeface="Calibri"/>
                <a:sym typeface="Calibri"/>
              </a:rPr>
              <a:t> de los ingresos por agua para atender las contingencias que se presenten</a:t>
            </a:r>
          </a:p>
        </p:txBody>
      </p:sp>
    </p:spTree>
    <p:extLst>
      <p:ext uri="{BB962C8B-B14F-4D97-AF65-F5344CB8AC3E}">
        <p14:creationId xmlns:p14="http://schemas.microsoft.com/office/powerpoint/2010/main" val="3158640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322216" y="791638"/>
            <a:ext cx="11530149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342900" algn="just">
              <a:lnSpc>
                <a:spcPct val="90000"/>
              </a:lnSpc>
              <a:spcBef>
                <a:spcPts val="1000"/>
              </a:spcBef>
              <a:buSzPts val="1800"/>
              <a:buFont typeface="Wingdings" panose="05000000000000000000" pitchFamily="2" charset="2"/>
              <a:buChar char="§"/>
            </a:pPr>
            <a:r>
              <a:rPr lang="es-MX" sz="3000" dirty="0">
                <a:latin typeface="Calibri"/>
                <a:cs typeface="Calibri"/>
                <a:sym typeface="Calibri"/>
              </a:rPr>
              <a:t>Su ejercicio comprenderá el </a:t>
            </a:r>
            <a:r>
              <a:rPr lang="es-MX" sz="3000" b="1" dirty="0">
                <a:latin typeface="Calibri"/>
                <a:cs typeface="Calibri"/>
                <a:sym typeface="Calibri"/>
              </a:rPr>
              <a:t>diagnóstico trianual </a:t>
            </a:r>
            <a:r>
              <a:rPr lang="es-MX" sz="3000" dirty="0">
                <a:latin typeface="Calibri"/>
                <a:cs typeface="Calibri"/>
                <a:sym typeface="Calibri"/>
              </a:rPr>
              <a:t>y la aprobación de un </a:t>
            </a:r>
            <a:r>
              <a:rPr lang="es-MX" sz="3000" b="1" dirty="0">
                <a:latin typeface="Calibri"/>
                <a:cs typeface="Calibri"/>
                <a:sym typeface="Calibri"/>
              </a:rPr>
              <a:t>plan trianual </a:t>
            </a:r>
            <a:r>
              <a:rPr lang="es-MX" sz="3000" dirty="0">
                <a:latin typeface="Calibri"/>
                <a:cs typeface="Calibri"/>
                <a:sym typeface="Calibri"/>
              </a:rPr>
              <a:t>de trabajo, así como, en su momento, </a:t>
            </a:r>
            <a:r>
              <a:rPr lang="es-MX" sz="3000" b="1" dirty="0">
                <a:latin typeface="Calibri"/>
                <a:cs typeface="Calibri"/>
                <a:sym typeface="Calibri"/>
              </a:rPr>
              <a:t>tres programas anuales</a:t>
            </a:r>
            <a:r>
              <a:rPr lang="es-MX" sz="3000" dirty="0">
                <a:latin typeface="Calibri"/>
                <a:cs typeface="Calibri"/>
                <a:sym typeface="Calibri"/>
              </a:rPr>
              <a:t>, integrados todos los documentos anteriores en conjunto </a:t>
            </a:r>
            <a:r>
              <a:rPr lang="es-MX" sz="3000" b="1" dirty="0">
                <a:latin typeface="Calibri"/>
                <a:cs typeface="Calibri"/>
                <a:sym typeface="Calibri"/>
              </a:rPr>
              <a:t>con el Técnico del Agua</a:t>
            </a:r>
            <a:r>
              <a:rPr lang="es-MX" sz="3000" dirty="0">
                <a:latin typeface="Calibri"/>
                <a:cs typeface="Calibri"/>
                <a:sym typeface="Calibri"/>
              </a:rPr>
              <a:t>, atendibles </a:t>
            </a:r>
            <a:r>
              <a:rPr lang="es-MX" sz="3000" b="1" dirty="0">
                <a:latin typeface="Calibri"/>
                <a:cs typeface="Calibri"/>
                <a:sym typeface="Calibri"/>
              </a:rPr>
              <a:t>conforme a los recursos de que se disponga</a:t>
            </a:r>
            <a:r>
              <a:rPr lang="es-MX" sz="3000" dirty="0">
                <a:latin typeface="Calibri"/>
                <a:cs typeface="Calibri"/>
                <a:sym typeface="Calibri"/>
              </a:rPr>
              <a:t> anualmente, de cuyo avance </a:t>
            </a:r>
            <a:r>
              <a:rPr lang="es-MX" sz="3000" b="1" dirty="0">
                <a:latin typeface="Calibri"/>
                <a:cs typeface="Calibri"/>
                <a:sym typeface="Calibri"/>
              </a:rPr>
              <a:t>deberá darse cuenta a la </a:t>
            </a:r>
            <a:r>
              <a:rPr lang="es-MX" sz="3000" b="1" dirty="0" smtClean="0">
                <a:latin typeface="Calibri"/>
                <a:cs typeface="Calibri"/>
                <a:sym typeface="Calibri"/>
              </a:rPr>
              <a:t>Asamblea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322215" y="3756725"/>
            <a:ext cx="115301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342900" algn="just">
              <a:lnSpc>
                <a:spcPct val="90000"/>
              </a:lnSpc>
              <a:spcBef>
                <a:spcPts val="1000"/>
              </a:spcBef>
              <a:buSzPts val="1800"/>
              <a:buFont typeface="Wingdings" panose="05000000000000000000" pitchFamily="2" charset="2"/>
              <a:buChar char="§"/>
            </a:pPr>
            <a:r>
              <a:rPr lang="es-MX" sz="3000" dirty="0">
                <a:latin typeface="Calibri"/>
                <a:cs typeface="Calibri"/>
                <a:sym typeface="Calibri"/>
              </a:rPr>
              <a:t>Establecerá </a:t>
            </a:r>
            <a:r>
              <a:rPr lang="es-MX" sz="3000" b="1" dirty="0">
                <a:latin typeface="Calibri"/>
                <a:cs typeface="Calibri"/>
                <a:sym typeface="Calibri"/>
              </a:rPr>
              <a:t>mecanismos conjuntos de supervisión </a:t>
            </a:r>
            <a:r>
              <a:rPr lang="es-MX" sz="3000" dirty="0">
                <a:latin typeface="Calibri"/>
                <a:cs typeface="Calibri"/>
                <a:sym typeface="Calibri"/>
              </a:rPr>
              <a:t>de obra hidráulica </a:t>
            </a:r>
            <a:r>
              <a:rPr lang="es-MX" sz="3000" b="1" dirty="0">
                <a:latin typeface="Calibri"/>
                <a:cs typeface="Calibri"/>
                <a:sym typeface="Calibri"/>
              </a:rPr>
              <a:t>y revisión del gasto </a:t>
            </a:r>
            <a:r>
              <a:rPr lang="es-MX" sz="3000" dirty="0">
                <a:latin typeface="Calibri"/>
                <a:cs typeface="Calibri"/>
                <a:sym typeface="Calibri"/>
              </a:rPr>
              <a:t>a partir del informe mensual del Tesorero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322216" y="5103223"/>
            <a:ext cx="115301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342900" algn="just">
              <a:lnSpc>
                <a:spcPct val="90000"/>
              </a:lnSpc>
              <a:spcBef>
                <a:spcPts val="1000"/>
              </a:spcBef>
              <a:buSzPts val="1800"/>
              <a:buFont typeface="Wingdings" panose="05000000000000000000" pitchFamily="2" charset="2"/>
              <a:buChar char="§"/>
            </a:pPr>
            <a:r>
              <a:rPr lang="es-MX" sz="3000" b="1" dirty="0">
                <a:latin typeface="Calibri"/>
                <a:cs typeface="Calibri"/>
              </a:rPr>
              <a:t>Ampliará </a:t>
            </a:r>
            <a:r>
              <a:rPr lang="es-MX" sz="3000" b="1" dirty="0" smtClean="0">
                <a:latin typeface="Calibri"/>
                <a:cs typeface="Calibri"/>
              </a:rPr>
              <a:t> las  actividades  </a:t>
            </a:r>
            <a:r>
              <a:rPr lang="es-MX" sz="3000" b="1" dirty="0">
                <a:latin typeface="Calibri"/>
                <a:cs typeface="Calibri"/>
              </a:rPr>
              <a:t>de </a:t>
            </a:r>
            <a:r>
              <a:rPr lang="es-MX" sz="3000" b="1" dirty="0" smtClean="0">
                <a:latin typeface="Calibri"/>
                <a:cs typeface="Calibri"/>
              </a:rPr>
              <a:t> capacitación  </a:t>
            </a:r>
            <a:r>
              <a:rPr lang="es-MX" sz="3000" dirty="0">
                <a:latin typeface="Calibri"/>
                <a:cs typeface="Calibri"/>
              </a:rPr>
              <a:t>del </a:t>
            </a:r>
            <a:r>
              <a:rPr lang="es-MX" sz="3000" dirty="0" smtClean="0">
                <a:latin typeface="Calibri"/>
                <a:cs typeface="Calibri"/>
              </a:rPr>
              <a:t> personal  que  atiende los </a:t>
            </a:r>
            <a:r>
              <a:rPr lang="es-MX" sz="3000" dirty="0">
                <a:latin typeface="Calibri"/>
                <a:cs typeface="Calibri"/>
              </a:rPr>
              <a:t>servicios del agua</a:t>
            </a:r>
          </a:p>
        </p:txBody>
      </p:sp>
    </p:spTree>
    <p:extLst>
      <p:ext uri="{BB962C8B-B14F-4D97-AF65-F5344CB8AC3E}">
        <p14:creationId xmlns:p14="http://schemas.microsoft.com/office/powerpoint/2010/main" val="201277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846217"/>
          </a:xfrm>
          <a:solidFill>
            <a:schemeClr val="accent1"/>
          </a:solidFill>
        </p:spPr>
        <p:txBody>
          <a:bodyPr>
            <a:normAutofit/>
          </a:bodyPr>
          <a:lstStyle/>
          <a:p>
            <a:pPr algn="just"/>
            <a:r>
              <a:rPr lang="es-MX" sz="4000" dirty="0" smtClean="0">
                <a:solidFill>
                  <a:schemeClr val="bg1"/>
                </a:solidFill>
              </a:rPr>
              <a:t>B. </a:t>
            </a:r>
            <a:r>
              <a:rPr lang="es-MX" sz="3600" dirty="0" smtClean="0">
                <a:solidFill>
                  <a:schemeClr val="bg1"/>
                </a:solidFill>
              </a:rPr>
              <a:t>Rediseñar </a:t>
            </a:r>
            <a:r>
              <a:rPr lang="es-MX" sz="3600" dirty="0">
                <a:solidFill>
                  <a:schemeClr val="bg1"/>
                </a:solidFill>
              </a:rPr>
              <a:t>la estructura de la Mesa Directiva del Fraccionamiento, incluyendo una mejor asignación de funciones e impulsando el trabajo en equipo y la rendición de </a:t>
            </a:r>
            <a:r>
              <a:rPr lang="es-MX" sz="3600" dirty="0" smtClean="0">
                <a:solidFill>
                  <a:schemeClr val="bg1"/>
                </a:solidFill>
              </a:rPr>
              <a:t>cuentas</a:t>
            </a:r>
            <a:endParaRPr lang="es-MX" sz="3600" dirty="0">
              <a:solidFill>
                <a:schemeClr val="bg1"/>
              </a:solidFill>
            </a:endParaRP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191589" y="2229812"/>
            <a:ext cx="11739154" cy="1564214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s-MX" sz="3000" dirty="0" smtClean="0"/>
              <a:t>La Mesa Directiva estará integrada por Presidente, Secretario, Tesorero, </a:t>
            </a:r>
            <a:r>
              <a:rPr lang="es-MX" sz="3000" b="1" dirty="0" smtClean="0"/>
              <a:t>3</a:t>
            </a:r>
            <a:r>
              <a:rPr lang="es-MX" sz="3000" dirty="0" smtClean="0"/>
              <a:t> </a:t>
            </a:r>
            <a:r>
              <a:rPr lang="es-MX" sz="3000" b="1" dirty="0" smtClean="0"/>
              <a:t>Vocales Suplentes</a:t>
            </a:r>
            <a:r>
              <a:rPr lang="es-MX" sz="3000" dirty="0" smtClean="0"/>
              <a:t>, </a:t>
            </a:r>
            <a:r>
              <a:rPr lang="es-MX" sz="3000" b="1" dirty="0"/>
              <a:t>1</a:t>
            </a:r>
            <a:r>
              <a:rPr lang="es-MX" sz="3000" b="1" dirty="0" smtClean="0"/>
              <a:t> Técnico del Agua</a:t>
            </a:r>
            <a:r>
              <a:rPr lang="es-MX" sz="3000" dirty="0" smtClean="0"/>
              <a:t> y </a:t>
            </a:r>
            <a:r>
              <a:rPr lang="es-MX" sz="3000" b="1" dirty="0" smtClean="0"/>
              <a:t>1 Comisionado </a:t>
            </a:r>
            <a:r>
              <a:rPr lang="es-MX" sz="3000" dirty="0" smtClean="0"/>
              <a:t>de Seguridad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es-MX" sz="3000" dirty="0" smtClean="0"/>
          </a:p>
          <a:p>
            <a:pPr>
              <a:buFont typeface="Wingdings" panose="05000000000000000000" pitchFamily="2" charset="2"/>
              <a:buChar char="§"/>
            </a:pPr>
            <a:endParaRPr lang="es-MX" sz="2400" dirty="0"/>
          </a:p>
        </p:txBody>
      </p:sp>
      <p:sp>
        <p:nvSpPr>
          <p:cNvPr id="4" name="CuadroTexto 3"/>
          <p:cNvSpPr txBox="1"/>
          <p:nvPr/>
        </p:nvSpPr>
        <p:spPr>
          <a:xfrm>
            <a:off x="191589" y="3889821"/>
            <a:ext cx="117391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342900" algn="just">
              <a:lnSpc>
                <a:spcPct val="90000"/>
              </a:lnSpc>
              <a:spcBef>
                <a:spcPts val="1000"/>
              </a:spcBef>
              <a:buSzPts val="1800"/>
              <a:buFont typeface="Wingdings" panose="05000000000000000000" pitchFamily="2" charset="2"/>
              <a:buChar char="§"/>
            </a:pPr>
            <a:r>
              <a:rPr lang="es-MX" sz="3000" dirty="0">
                <a:latin typeface="Calibri"/>
                <a:cs typeface="Calibri"/>
                <a:sym typeface="Calibri"/>
              </a:rPr>
              <a:t>El Comité de Vigilancia permanece al margen de la estructura formal de la </a:t>
            </a:r>
            <a:r>
              <a:rPr lang="es-MX" sz="3000" dirty="0" smtClean="0">
                <a:latin typeface="Calibri"/>
                <a:cs typeface="Calibri"/>
                <a:sym typeface="Calibri"/>
              </a:rPr>
              <a:t>MD, </a:t>
            </a:r>
            <a:r>
              <a:rPr lang="es-MX" sz="3000" b="1" dirty="0" smtClean="0">
                <a:latin typeface="Calibri"/>
                <a:cs typeface="Calibri"/>
                <a:sym typeface="Calibri"/>
              </a:rPr>
              <a:t>ampliándose sus funciones</a:t>
            </a:r>
            <a:endParaRPr lang="es-MX" sz="3000" b="1" dirty="0">
              <a:latin typeface="Calibri"/>
              <a:cs typeface="Calibri"/>
              <a:sym typeface="Calibri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191589" y="5269771"/>
            <a:ext cx="117391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342900" algn="just">
              <a:lnSpc>
                <a:spcPct val="90000"/>
              </a:lnSpc>
              <a:spcBef>
                <a:spcPts val="1000"/>
              </a:spcBef>
              <a:buSzPts val="1800"/>
              <a:buFont typeface="Wingdings" panose="05000000000000000000" pitchFamily="2" charset="2"/>
              <a:buChar char="§"/>
            </a:pPr>
            <a:r>
              <a:rPr lang="es-MX" sz="3000" dirty="0">
                <a:latin typeface="Calibri"/>
                <a:cs typeface="Calibri"/>
                <a:sym typeface="Calibri"/>
              </a:rPr>
              <a:t>Cada uno de los puestos incluye sus funciones (facultades, </a:t>
            </a:r>
            <a:r>
              <a:rPr lang="es-MX" sz="3000" dirty="0" smtClean="0">
                <a:latin typeface="Calibri"/>
                <a:cs typeface="Calibri"/>
                <a:sym typeface="Calibri"/>
              </a:rPr>
              <a:t>obligaciones</a:t>
            </a:r>
            <a:r>
              <a:rPr lang="es-MX" sz="3000" dirty="0">
                <a:latin typeface="Calibri"/>
                <a:cs typeface="Calibri"/>
                <a:sym typeface="Calibri"/>
              </a:rPr>
              <a:t>, responsabilidades…)</a:t>
            </a:r>
          </a:p>
        </p:txBody>
      </p:sp>
    </p:spTree>
    <p:extLst>
      <p:ext uri="{BB962C8B-B14F-4D97-AF65-F5344CB8AC3E}">
        <p14:creationId xmlns:p14="http://schemas.microsoft.com/office/powerpoint/2010/main" val="550469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339634" y="4125270"/>
            <a:ext cx="11512732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342900" algn="just">
              <a:lnSpc>
                <a:spcPct val="90000"/>
              </a:lnSpc>
              <a:spcBef>
                <a:spcPts val="1000"/>
              </a:spcBef>
              <a:buSzPts val="1800"/>
              <a:buFont typeface="Wingdings" panose="05000000000000000000" pitchFamily="2" charset="2"/>
              <a:buChar char="§"/>
            </a:pPr>
            <a:r>
              <a:rPr lang="es-MX" sz="3000" dirty="0" smtClean="0">
                <a:latin typeface="Calibri"/>
                <a:cs typeface="Calibri"/>
                <a:sym typeface="Calibri"/>
              </a:rPr>
              <a:t>El Comité </a:t>
            </a:r>
            <a:r>
              <a:rPr lang="es-MX" sz="3000" dirty="0">
                <a:latin typeface="Calibri"/>
                <a:cs typeface="Calibri"/>
                <a:sym typeface="Calibri"/>
              </a:rPr>
              <a:t>de Vigilancia deberá también </a:t>
            </a:r>
            <a:r>
              <a:rPr lang="es-MX" sz="3000" b="1" dirty="0">
                <a:latin typeface="Calibri"/>
                <a:cs typeface="Calibri"/>
                <a:sym typeface="Calibri"/>
              </a:rPr>
              <a:t>dar cuenta del seguimiento </a:t>
            </a:r>
            <a:r>
              <a:rPr lang="es-MX" sz="3000" dirty="0">
                <a:latin typeface="Calibri"/>
                <a:cs typeface="Calibri"/>
                <a:sym typeface="Calibri"/>
              </a:rPr>
              <a:t>al Plan de Trabajo y a las actividades emergentes, </a:t>
            </a:r>
            <a:r>
              <a:rPr lang="es-MX" sz="3000" b="1" dirty="0" smtClean="0">
                <a:latin typeface="Calibri"/>
                <a:cs typeface="Calibri"/>
                <a:sym typeface="Calibri"/>
              </a:rPr>
              <a:t>anexando </a:t>
            </a:r>
            <a:r>
              <a:rPr lang="es-MX" sz="3000" b="1" dirty="0">
                <a:latin typeface="Calibri"/>
                <a:cs typeface="Calibri"/>
                <a:sym typeface="Calibri"/>
              </a:rPr>
              <a:t>sus informes</a:t>
            </a:r>
            <a:r>
              <a:rPr lang="es-MX" sz="3000" dirty="0">
                <a:latin typeface="Calibri"/>
                <a:cs typeface="Calibri"/>
                <a:sym typeface="Calibri"/>
              </a:rPr>
              <a:t> al informe de la Presidencia </a:t>
            </a:r>
          </a:p>
        </p:txBody>
      </p:sp>
      <p:sp>
        <p:nvSpPr>
          <p:cNvPr id="6" name="Rectángulo 5"/>
          <p:cNvSpPr/>
          <p:nvPr/>
        </p:nvSpPr>
        <p:spPr>
          <a:xfrm>
            <a:off x="339634" y="1694190"/>
            <a:ext cx="1151273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342900" algn="just">
              <a:lnSpc>
                <a:spcPct val="90000"/>
              </a:lnSpc>
              <a:spcBef>
                <a:spcPts val="1000"/>
              </a:spcBef>
              <a:buSzPts val="1800"/>
              <a:buFont typeface="Wingdings" panose="05000000000000000000" pitchFamily="2" charset="2"/>
              <a:buChar char="§"/>
            </a:pPr>
            <a:r>
              <a:rPr lang="es-MX" sz="3000" dirty="0" smtClean="0">
                <a:latin typeface="Calibri"/>
                <a:cs typeface="Calibri"/>
                <a:sym typeface="Calibri"/>
              </a:rPr>
              <a:t>El Técnico </a:t>
            </a:r>
            <a:r>
              <a:rPr lang="es-MX" sz="3000" dirty="0">
                <a:latin typeface="Calibri"/>
                <a:cs typeface="Calibri"/>
                <a:sym typeface="Calibri"/>
              </a:rPr>
              <a:t>del Agua y el Comisionado de </a:t>
            </a:r>
            <a:r>
              <a:rPr lang="es-MX" sz="3000" dirty="0" smtClean="0">
                <a:latin typeface="Calibri"/>
                <a:cs typeface="Calibri"/>
                <a:sym typeface="Calibri"/>
              </a:rPr>
              <a:t>Seguridad </a:t>
            </a:r>
            <a:r>
              <a:rPr lang="es-MX" sz="3000" dirty="0">
                <a:latin typeface="Calibri"/>
                <a:cs typeface="Calibri"/>
                <a:sym typeface="Calibri"/>
              </a:rPr>
              <a:t>deberán presentar sus </a:t>
            </a:r>
            <a:r>
              <a:rPr lang="es-MX" sz="3000" b="1" dirty="0">
                <a:latin typeface="Calibri"/>
                <a:cs typeface="Calibri"/>
                <a:sym typeface="Calibri"/>
              </a:rPr>
              <a:t>diagnósticos</a:t>
            </a:r>
            <a:r>
              <a:rPr lang="es-MX" sz="3000" dirty="0">
                <a:latin typeface="Calibri"/>
                <a:cs typeface="Calibri"/>
                <a:sym typeface="Calibri"/>
              </a:rPr>
              <a:t> y propuestas de </a:t>
            </a:r>
            <a:r>
              <a:rPr lang="es-MX" sz="3000" b="1" dirty="0">
                <a:latin typeface="Calibri"/>
                <a:cs typeface="Calibri"/>
                <a:sym typeface="Calibri"/>
              </a:rPr>
              <a:t>planes de trabajo</a:t>
            </a:r>
            <a:r>
              <a:rPr lang="es-MX" sz="3000" dirty="0">
                <a:latin typeface="Calibri"/>
                <a:cs typeface="Calibri"/>
                <a:sym typeface="Calibri"/>
              </a:rPr>
              <a:t> a la Presidencia y </a:t>
            </a:r>
            <a:r>
              <a:rPr lang="es-MX" sz="3000" b="1" dirty="0">
                <a:latin typeface="Calibri"/>
                <a:cs typeface="Calibri"/>
                <a:sym typeface="Calibri"/>
              </a:rPr>
              <a:t>dar cuenta de los avances </a:t>
            </a:r>
            <a:r>
              <a:rPr lang="es-MX" sz="3000" dirty="0">
                <a:latin typeface="Calibri"/>
                <a:cs typeface="Calibri"/>
                <a:sym typeface="Calibri"/>
              </a:rPr>
              <a:t>correspondientes mediante </a:t>
            </a:r>
            <a:r>
              <a:rPr lang="es-MX" sz="3000" b="1" dirty="0">
                <a:latin typeface="Calibri"/>
                <a:cs typeface="Calibri"/>
                <a:sym typeface="Calibri"/>
              </a:rPr>
              <a:t>informes </a:t>
            </a:r>
            <a:r>
              <a:rPr lang="es-MX" sz="3000" b="1" dirty="0" smtClean="0">
                <a:latin typeface="Calibri"/>
                <a:cs typeface="Calibri"/>
                <a:sym typeface="Calibri"/>
              </a:rPr>
              <a:t>adjuntos </a:t>
            </a:r>
            <a:r>
              <a:rPr lang="es-MX" sz="3000" dirty="0">
                <a:latin typeface="Calibri"/>
                <a:cs typeface="Calibri"/>
                <a:sym typeface="Calibri"/>
              </a:rPr>
              <a:t>a los informes que se presentan a la Asamblea</a:t>
            </a:r>
          </a:p>
        </p:txBody>
      </p:sp>
    </p:spTree>
    <p:extLst>
      <p:ext uri="{BB962C8B-B14F-4D97-AF65-F5344CB8AC3E}">
        <p14:creationId xmlns:p14="http://schemas.microsoft.com/office/powerpoint/2010/main" val="4262594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"/>
          <p:cNvSpPr txBox="1">
            <a:spLocks noGrp="1"/>
          </p:cNvSpPr>
          <p:nvPr>
            <p:ph type="title"/>
          </p:nvPr>
        </p:nvSpPr>
        <p:spPr>
          <a:xfrm>
            <a:off x="1072156" y="0"/>
            <a:ext cx="10411265" cy="9741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4000"/>
              <a:buFont typeface="Calibri"/>
              <a:buNone/>
            </a:pPr>
            <a:r>
              <a:rPr lang="es-MX" sz="4000" b="1" dirty="0" smtClean="0">
                <a:solidFill>
                  <a:srgbClr val="0070C0"/>
                </a:solidFill>
              </a:rPr>
              <a:t>O </a:t>
            </a:r>
            <a:r>
              <a:rPr lang="es-MX" sz="4000" b="1" dirty="0">
                <a:solidFill>
                  <a:srgbClr val="0070C0"/>
                </a:solidFill>
              </a:rPr>
              <a:t>B J E T I V O </a:t>
            </a:r>
            <a:r>
              <a:rPr lang="es-MX" sz="4000" b="1" dirty="0" smtClean="0">
                <a:solidFill>
                  <a:srgbClr val="0070C0"/>
                </a:solidFill>
              </a:rPr>
              <a:t>S :</a:t>
            </a:r>
            <a:endParaRPr dirty="0"/>
          </a:p>
        </p:txBody>
      </p:sp>
      <p:sp>
        <p:nvSpPr>
          <p:cNvPr id="96" name="Google Shape;96;p2"/>
          <p:cNvSpPr txBox="1">
            <a:spLocks noGrp="1"/>
          </p:cNvSpPr>
          <p:nvPr>
            <p:ph type="body" idx="1"/>
          </p:nvPr>
        </p:nvSpPr>
        <p:spPr>
          <a:xfrm>
            <a:off x="0" y="974148"/>
            <a:ext cx="12192001" cy="5883852"/>
          </a:xfrm>
          <a:prstGeom prst="rect">
            <a:avLst/>
          </a:prstGeom>
          <a:gradFill>
            <a:gsLst>
              <a:gs pos="0">
                <a:srgbClr val="5F82CA"/>
              </a:gs>
              <a:gs pos="50000">
                <a:srgbClr val="3C70CA"/>
              </a:gs>
              <a:gs pos="100000">
                <a:srgbClr val="2E60B9"/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dirty="0"/>
          </a:p>
        </p:txBody>
      </p:sp>
      <p:sp>
        <p:nvSpPr>
          <p:cNvPr id="3" name="CuadroTexto 2"/>
          <p:cNvSpPr txBox="1"/>
          <p:nvPr/>
        </p:nvSpPr>
        <p:spPr>
          <a:xfrm>
            <a:off x="1072158" y="1840790"/>
            <a:ext cx="10047684" cy="5023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lnSpc>
                <a:spcPct val="90000"/>
              </a:lnSpc>
              <a:spcBef>
                <a:spcPts val="1000"/>
              </a:spcBef>
              <a:buClr>
                <a:srgbClr val="FFFFFF"/>
              </a:buClr>
              <a:buSzPts val="2800"/>
            </a:pPr>
            <a:r>
              <a:rPr lang="es-MX" sz="3200" dirty="0">
                <a:solidFill>
                  <a:srgbClr val="FFFFFF"/>
                </a:solidFill>
                <a:latin typeface="Calibri"/>
                <a:cs typeface="Calibri"/>
                <a:sym typeface="Calibri"/>
              </a:rPr>
              <a:t>Considerar en los Estatutos las disposiciones normativas del contrato de concesión de administración del agua al Fraccionamiento Burgos </a:t>
            </a:r>
            <a:r>
              <a:rPr lang="es-MX" sz="3200" dirty="0" err="1">
                <a:solidFill>
                  <a:srgbClr val="FFFFFF"/>
                </a:solidFill>
                <a:latin typeface="Calibri"/>
                <a:cs typeface="Calibri"/>
                <a:sym typeface="Calibri"/>
              </a:rPr>
              <a:t>Bugambilias</a:t>
            </a:r>
            <a:r>
              <a:rPr lang="es-MX" sz="3200" dirty="0">
                <a:solidFill>
                  <a:srgbClr val="FFFFFF"/>
                </a:solidFill>
                <a:latin typeface="Calibri"/>
                <a:cs typeface="Calibri"/>
                <a:sym typeface="Calibri"/>
              </a:rPr>
              <a:t>, para cumplir con la reglamentación de la Ley Estatal del </a:t>
            </a:r>
            <a:r>
              <a:rPr lang="es-MX" sz="3200" dirty="0" smtClean="0">
                <a:solidFill>
                  <a:srgbClr val="FFFFFF"/>
                </a:solidFill>
                <a:latin typeface="Calibri"/>
                <a:cs typeface="Calibri"/>
                <a:sym typeface="Calibri"/>
              </a:rPr>
              <a:t>Agua</a:t>
            </a:r>
            <a:endParaRPr lang="es-MX" sz="3200" dirty="0">
              <a:latin typeface="Calibri"/>
              <a:cs typeface="Calibri"/>
              <a:sym typeface="Calibri"/>
            </a:endParaRPr>
          </a:p>
          <a:p>
            <a:pPr marL="228600" lvl="0" indent="-50800" algn="just">
              <a:lnSpc>
                <a:spcPct val="90000"/>
              </a:lnSpc>
              <a:spcBef>
                <a:spcPts val="1000"/>
              </a:spcBef>
              <a:buSzPts val="2800"/>
            </a:pPr>
            <a:endParaRPr lang="es-MX" sz="3200" dirty="0">
              <a:latin typeface="Calibri"/>
              <a:cs typeface="Calibri"/>
              <a:sym typeface="Calibri"/>
            </a:endParaRPr>
          </a:p>
          <a:p>
            <a:pPr lvl="0" algn="just">
              <a:lnSpc>
                <a:spcPct val="90000"/>
              </a:lnSpc>
              <a:spcBef>
                <a:spcPts val="1000"/>
              </a:spcBef>
              <a:buClr>
                <a:srgbClr val="FFFFFF"/>
              </a:buClr>
              <a:buSzPts val="2800"/>
            </a:pPr>
            <a:r>
              <a:rPr lang="es-MX" sz="3200" dirty="0">
                <a:solidFill>
                  <a:srgbClr val="FFFFFF"/>
                </a:solidFill>
                <a:latin typeface="Calibri"/>
                <a:cs typeface="Calibri"/>
                <a:sym typeface="Calibri"/>
              </a:rPr>
              <a:t>Revisar las disposiciones estatutarias, para someter a consideración y, en su caso, aprobación de la Asamblea, las modificaciones </a:t>
            </a:r>
            <a:r>
              <a:rPr lang="es-MX" sz="3200" dirty="0" smtClean="0">
                <a:solidFill>
                  <a:srgbClr val="FFFFFF"/>
                </a:solidFill>
                <a:latin typeface="Calibri"/>
                <a:cs typeface="Calibri"/>
                <a:sym typeface="Calibri"/>
              </a:rPr>
              <a:t>procedentes</a:t>
            </a:r>
            <a:endParaRPr lang="es-MX" sz="3200" dirty="0">
              <a:latin typeface="Calibri"/>
              <a:cs typeface="Calibri"/>
              <a:sym typeface="Calibri"/>
            </a:endParaRPr>
          </a:p>
          <a:p>
            <a:pPr lvl="0" algn="just">
              <a:lnSpc>
                <a:spcPct val="90000"/>
              </a:lnSpc>
              <a:buSzPts val="2800"/>
            </a:pPr>
            <a:r>
              <a:rPr lang="es-MX" sz="4400" dirty="0" smtClean="0">
                <a:solidFill>
                  <a:schemeClr val="accent4"/>
                </a:solidFill>
                <a:latin typeface="Calibri"/>
                <a:cs typeface="Calibri"/>
                <a:sym typeface="Calibri"/>
              </a:rPr>
              <a:t>                                                                          </a:t>
            </a:r>
            <a:r>
              <a:rPr lang="es-MX" sz="6600" dirty="0" smtClean="0">
                <a:solidFill>
                  <a:schemeClr val="accent4"/>
                </a:solidFill>
                <a:latin typeface="Calibri"/>
                <a:cs typeface="Calibri"/>
                <a:sym typeface="Calibri"/>
              </a:rPr>
              <a:t>?</a:t>
            </a:r>
            <a:endParaRPr lang="es-MX" sz="6600" dirty="0">
              <a:solidFill>
                <a:schemeClr val="accent4"/>
              </a:solidFill>
              <a:latin typeface="Calibri"/>
              <a:cs typeface="Calibri"/>
              <a:sym typeface="Calibri"/>
            </a:endParaRPr>
          </a:p>
          <a:p>
            <a:endParaRPr lang="es-MX" dirty="0"/>
          </a:p>
        </p:txBody>
      </p:sp>
      <p:sp>
        <p:nvSpPr>
          <p:cNvPr id="2" name="Flecha izquierda 1"/>
          <p:cNvSpPr/>
          <p:nvPr/>
        </p:nvSpPr>
        <p:spPr>
          <a:xfrm rot="1452171">
            <a:off x="9770504" y="5696461"/>
            <a:ext cx="771836" cy="425559"/>
          </a:xfrm>
          <a:prstGeom prst="leftArrow">
            <a:avLst>
              <a:gd name="adj1" fmla="val 50000"/>
              <a:gd name="adj2" fmla="val 127177"/>
            </a:avLst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8"/>
          <p:cNvSpPr/>
          <p:nvPr/>
        </p:nvSpPr>
        <p:spPr>
          <a:xfrm>
            <a:off x="4667247" y="1172116"/>
            <a:ext cx="2888672" cy="1215737"/>
          </a:xfrm>
          <a:prstGeom prst="rect">
            <a:avLst/>
          </a:prstGeom>
          <a:solidFill>
            <a:schemeClr val="accent1"/>
          </a:solidFill>
          <a:ln w="28575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000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PRESIDENTE(A) </a:t>
            </a:r>
            <a:endParaRPr sz="2000"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8"/>
          <p:cNvSpPr/>
          <p:nvPr/>
        </p:nvSpPr>
        <p:spPr>
          <a:xfrm>
            <a:off x="2411220" y="3100250"/>
            <a:ext cx="2888672" cy="1078252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000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TESORERO(A) 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8"/>
          <p:cNvSpPr/>
          <p:nvPr/>
        </p:nvSpPr>
        <p:spPr>
          <a:xfrm>
            <a:off x="6649728" y="3143128"/>
            <a:ext cx="2888672" cy="1079546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000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SECRETARIO(A)</a:t>
            </a:r>
            <a:endParaRPr dirty="0"/>
          </a:p>
        </p:txBody>
      </p:sp>
      <p:sp>
        <p:nvSpPr>
          <p:cNvPr id="138" name="Google Shape;138;p8"/>
          <p:cNvSpPr/>
          <p:nvPr/>
        </p:nvSpPr>
        <p:spPr>
          <a:xfrm>
            <a:off x="746414" y="5077849"/>
            <a:ext cx="2888672" cy="1098890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000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VOCALES SUPLENTES</a:t>
            </a:r>
            <a:endParaRPr dirty="0"/>
          </a:p>
        </p:txBody>
      </p:sp>
      <p:sp>
        <p:nvSpPr>
          <p:cNvPr id="139" name="Google Shape;139;p8"/>
          <p:cNvSpPr/>
          <p:nvPr/>
        </p:nvSpPr>
        <p:spPr>
          <a:xfrm>
            <a:off x="4798550" y="5077848"/>
            <a:ext cx="2626065" cy="1107453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s-MX" sz="2000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TÉCNICO  </a:t>
            </a:r>
            <a:r>
              <a:rPr lang="es-MX" sz="2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DEL AGUA</a:t>
            </a:r>
            <a:endParaRPr dirty="0"/>
          </a:p>
        </p:txBody>
      </p:sp>
      <p:cxnSp>
        <p:nvCxnSpPr>
          <p:cNvPr id="140" name="Google Shape;140;p8"/>
          <p:cNvCxnSpPr/>
          <p:nvPr/>
        </p:nvCxnSpPr>
        <p:spPr>
          <a:xfrm>
            <a:off x="6011759" y="2303445"/>
            <a:ext cx="28162" cy="2744865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41" name="Google Shape;141;p8"/>
          <p:cNvCxnSpPr/>
          <p:nvPr/>
        </p:nvCxnSpPr>
        <p:spPr>
          <a:xfrm>
            <a:off x="6011759" y="2679499"/>
            <a:ext cx="2023245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42" name="Google Shape;142;p8"/>
          <p:cNvCxnSpPr/>
          <p:nvPr/>
        </p:nvCxnSpPr>
        <p:spPr>
          <a:xfrm>
            <a:off x="3988514" y="2679499"/>
            <a:ext cx="2023245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43" name="Google Shape;143;p8"/>
          <p:cNvCxnSpPr/>
          <p:nvPr/>
        </p:nvCxnSpPr>
        <p:spPr>
          <a:xfrm>
            <a:off x="8067560" y="2679499"/>
            <a:ext cx="0" cy="463628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44" name="Google Shape;144;p8"/>
          <p:cNvCxnSpPr/>
          <p:nvPr/>
        </p:nvCxnSpPr>
        <p:spPr>
          <a:xfrm>
            <a:off x="3988514" y="2669009"/>
            <a:ext cx="0" cy="43124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45" name="Google Shape;145;p8"/>
          <p:cNvSpPr txBox="1"/>
          <p:nvPr/>
        </p:nvSpPr>
        <p:spPr>
          <a:xfrm>
            <a:off x="1115934" y="352907"/>
            <a:ext cx="10328562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400" b="1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ORGAN</a:t>
            </a:r>
            <a:r>
              <a:rPr lang="es-MX" sz="2400" b="1">
                <a:solidFill>
                  <a:srgbClr val="0070C0"/>
                </a:solidFill>
              </a:rPr>
              <a:t>I</a:t>
            </a:r>
            <a:r>
              <a:rPr lang="es-MX" sz="2400" b="1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GRAMA DE LA MESA DIRECTIVA </a:t>
            </a:r>
            <a:endParaRPr/>
          </a:p>
        </p:txBody>
      </p:sp>
      <p:sp>
        <p:nvSpPr>
          <p:cNvPr id="146" name="Google Shape;146;p8"/>
          <p:cNvSpPr/>
          <p:nvPr/>
        </p:nvSpPr>
        <p:spPr>
          <a:xfrm>
            <a:off x="8555827" y="5048310"/>
            <a:ext cx="2888669" cy="1136991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s-MX" sz="2000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COMISIONADO</a:t>
            </a:r>
            <a:endParaRPr sz="2000"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DE </a:t>
            </a:r>
            <a:r>
              <a:rPr lang="es-MX" sz="2000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SEGURIDAD</a:t>
            </a:r>
            <a:endParaRPr sz="2000" dirty="0"/>
          </a:p>
        </p:txBody>
      </p:sp>
      <p:cxnSp>
        <p:nvCxnSpPr>
          <p:cNvPr id="147" name="Google Shape;147;p8"/>
          <p:cNvCxnSpPr/>
          <p:nvPr/>
        </p:nvCxnSpPr>
        <p:spPr>
          <a:xfrm>
            <a:off x="2190750" y="4686300"/>
            <a:ext cx="7985417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48" name="Google Shape;148;p8"/>
          <p:cNvCxnSpPr/>
          <p:nvPr/>
        </p:nvCxnSpPr>
        <p:spPr>
          <a:xfrm>
            <a:off x="2228850" y="4686300"/>
            <a:ext cx="0" cy="391549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49" name="Google Shape;149;p8"/>
          <p:cNvCxnSpPr/>
          <p:nvPr/>
        </p:nvCxnSpPr>
        <p:spPr>
          <a:xfrm>
            <a:off x="10176167" y="4686300"/>
            <a:ext cx="0" cy="40011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50" name="Google Shape;150;p8"/>
          <p:cNvSpPr/>
          <p:nvPr/>
        </p:nvSpPr>
        <p:spPr>
          <a:xfrm>
            <a:off x="9222377" y="1141545"/>
            <a:ext cx="2333897" cy="1102724"/>
          </a:xfrm>
          <a:prstGeom prst="flowChartProcess">
            <a:avLst/>
          </a:prstGeom>
          <a:noFill/>
          <a:ln w="12700" cap="flat" cmpd="sng">
            <a:solidFill>
              <a:srgbClr val="31538F"/>
            </a:solidFill>
            <a:prstDash val="lgDash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COMITÉ DE VIGILANCIA</a:t>
            </a:r>
            <a:endParaRPr/>
          </a:p>
        </p:txBody>
      </p:sp>
      <p:cxnSp>
        <p:nvCxnSpPr>
          <p:cNvPr id="151" name="Google Shape;151;p8"/>
          <p:cNvCxnSpPr/>
          <p:nvPr/>
        </p:nvCxnSpPr>
        <p:spPr>
          <a:xfrm>
            <a:off x="7570433" y="1779380"/>
            <a:ext cx="1582276" cy="604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dot"/>
            <a:miter lim="800000"/>
            <a:headEnd type="none" w="sm" len="sm"/>
            <a:tailEnd type="none" w="sm" len="sm"/>
          </a:ln>
        </p:spPr>
      </p:cxnSp>
      <p:sp>
        <p:nvSpPr>
          <p:cNvPr id="152" name="Google Shape;152;p8"/>
          <p:cNvSpPr txBox="1"/>
          <p:nvPr/>
        </p:nvSpPr>
        <p:spPr>
          <a:xfrm>
            <a:off x="9779727" y="1327741"/>
            <a:ext cx="1454332" cy="707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000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COMITÉ DE </a:t>
            </a:r>
            <a:r>
              <a:rPr lang="es-MX" sz="2000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VIGILANCIA</a:t>
            </a:r>
            <a:endParaRPr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63336"/>
          </a:xfrm>
          <a:solidFill>
            <a:schemeClr val="accent1"/>
          </a:solidFill>
        </p:spPr>
        <p:txBody>
          <a:bodyPr>
            <a:normAutofit fontScale="90000"/>
          </a:bodyPr>
          <a:lstStyle/>
          <a:p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r>
              <a:rPr lang="es-MX" dirty="0" smtClean="0">
                <a:solidFill>
                  <a:schemeClr val="bg1"/>
                </a:solidFill>
              </a:rPr>
              <a:t>C</a:t>
            </a:r>
            <a:r>
              <a:rPr lang="es-MX" sz="3100" dirty="0">
                <a:solidFill>
                  <a:schemeClr val="bg1"/>
                </a:solidFill>
              </a:rPr>
              <a:t>. </a:t>
            </a:r>
            <a:r>
              <a:rPr lang="es-MX" sz="3100" dirty="0" smtClean="0">
                <a:solidFill>
                  <a:schemeClr val="bg1"/>
                </a:solidFill>
              </a:rPr>
              <a:t> </a:t>
            </a:r>
            <a:r>
              <a:rPr lang="es-MX" sz="3600" dirty="0" smtClean="0">
                <a:solidFill>
                  <a:schemeClr val="bg1"/>
                </a:solidFill>
              </a:rPr>
              <a:t>Apoyar  la  realización </a:t>
            </a:r>
            <a:r>
              <a:rPr lang="es-MX" sz="3600" dirty="0">
                <a:solidFill>
                  <a:schemeClr val="bg1"/>
                </a:solidFill>
              </a:rPr>
              <a:t>oportuna </a:t>
            </a:r>
            <a:r>
              <a:rPr lang="es-MX" sz="3600" dirty="0" smtClean="0">
                <a:solidFill>
                  <a:schemeClr val="bg1"/>
                </a:solidFill>
              </a:rPr>
              <a:t> de </a:t>
            </a:r>
            <a:r>
              <a:rPr lang="es-MX" sz="3600" dirty="0">
                <a:solidFill>
                  <a:schemeClr val="bg1"/>
                </a:solidFill>
              </a:rPr>
              <a:t>las asambleas </a:t>
            </a:r>
            <a:r>
              <a:rPr lang="es-MX" sz="3600" dirty="0" smtClean="0">
                <a:solidFill>
                  <a:schemeClr val="bg1"/>
                </a:solidFill>
              </a:rPr>
              <a:t> de </a:t>
            </a:r>
            <a:r>
              <a:rPr lang="es-MX" sz="3600" dirty="0">
                <a:solidFill>
                  <a:schemeClr val="bg1"/>
                </a:solidFill>
              </a:rPr>
              <a:t>la Asociación, así </a:t>
            </a:r>
            <a:r>
              <a:rPr lang="es-MX" sz="3600" dirty="0" smtClean="0">
                <a:solidFill>
                  <a:schemeClr val="bg1"/>
                </a:solidFill>
              </a:rPr>
              <a:t> como  la  verificación</a:t>
            </a:r>
            <a:r>
              <a:rPr lang="es-MX" sz="3600" dirty="0">
                <a:solidFill>
                  <a:schemeClr val="bg1"/>
                </a:solidFill>
              </a:rPr>
              <a:t>, </a:t>
            </a:r>
            <a:r>
              <a:rPr lang="es-MX" sz="3600" dirty="0" smtClean="0">
                <a:solidFill>
                  <a:schemeClr val="bg1"/>
                </a:solidFill>
              </a:rPr>
              <a:t> el  cumplimiento  </a:t>
            </a:r>
            <a:r>
              <a:rPr lang="es-MX" sz="3600" dirty="0">
                <a:solidFill>
                  <a:schemeClr val="bg1"/>
                </a:solidFill>
              </a:rPr>
              <a:t>y </a:t>
            </a:r>
            <a:r>
              <a:rPr lang="es-MX" sz="3600" dirty="0" smtClean="0">
                <a:solidFill>
                  <a:schemeClr val="bg1"/>
                </a:solidFill>
              </a:rPr>
              <a:t> la  formalización  de  los acuerdos</a:t>
            </a:r>
            <a:r>
              <a:rPr lang="es-MX" sz="3100" dirty="0">
                <a:solidFill>
                  <a:schemeClr val="bg1"/>
                </a:solidFill>
              </a:rPr>
              <a:t/>
            </a:r>
            <a:br>
              <a:rPr lang="es-MX" sz="3100" dirty="0">
                <a:solidFill>
                  <a:schemeClr val="bg1"/>
                </a:solidFill>
              </a:rPr>
            </a:br>
            <a:endParaRPr lang="es-MX" sz="3100" dirty="0">
              <a:solidFill>
                <a:schemeClr val="bg1"/>
              </a:solidFill>
            </a:endParaRP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0" y="2344063"/>
            <a:ext cx="11817531" cy="1539960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s-MX" sz="3000" dirty="0" smtClean="0"/>
              <a:t>Se reduce el mínimo de asistencia para la realización de la Asamblea, </a:t>
            </a:r>
            <a:r>
              <a:rPr lang="es-MX" sz="3000" dirty="0"/>
              <a:t>en segunda instancia, a </a:t>
            </a:r>
            <a:r>
              <a:rPr lang="es-MX" sz="3000" b="1" dirty="0" smtClean="0"/>
              <a:t>20 asociados presente</a:t>
            </a:r>
            <a:r>
              <a:rPr lang="es-MX" sz="3000" dirty="0" smtClean="0"/>
              <a:t>s </a:t>
            </a:r>
            <a:r>
              <a:rPr lang="es-MX" sz="3000" b="1" dirty="0" smtClean="0"/>
              <a:t>con derecho a voz y voto</a:t>
            </a:r>
          </a:p>
        </p:txBody>
      </p:sp>
      <p:sp>
        <p:nvSpPr>
          <p:cNvPr id="4" name="Rectángulo 3"/>
          <p:cNvSpPr/>
          <p:nvPr/>
        </p:nvSpPr>
        <p:spPr>
          <a:xfrm>
            <a:off x="87086" y="4133115"/>
            <a:ext cx="1181753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342900" algn="just">
              <a:lnSpc>
                <a:spcPct val="90000"/>
              </a:lnSpc>
              <a:spcBef>
                <a:spcPts val="1000"/>
              </a:spcBef>
              <a:buSzPts val="1800"/>
              <a:buFont typeface="Wingdings" panose="05000000000000000000" pitchFamily="2" charset="2"/>
              <a:buChar char="§"/>
            </a:pPr>
            <a:r>
              <a:rPr lang="es-MX" sz="3000" dirty="0">
                <a:latin typeface="Calibri"/>
                <a:cs typeface="Calibri"/>
                <a:sym typeface="Calibri"/>
              </a:rPr>
              <a:t>Se establece como válida la asistencia de un propietario o poseedor de inmueble unifamiliar, por conducto de un representante acreditado mediante </a:t>
            </a:r>
            <a:r>
              <a:rPr lang="es-MX" sz="3000" b="1" dirty="0">
                <a:latin typeface="Calibri"/>
                <a:cs typeface="Calibri"/>
                <a:sym typeface="Calibri"/>
              </a:rPr>
              <a:t>Carta Poder</a:t>
            </a:r>
            <a:r>
              <a:rPr lang="es-MX" sz="3000" dirty="0">
                <a:latin typeface="Calibri"/>
                <a:cs typeface="Calibri"/>
                <a:sym typeface="Calibri"/>
              </a:rPr>
              <a:t>, lo que </a:t>
            </a:r>
            <a:r>
              <a:rPr lang="es-MX" sz="3000" dirty="0" smtClean="0">
                <a:latin typeface="Calibri"/>
                <a:cs typeface="Calibri"/>
                <a:sym typeface="Calibri"/>
              </a:rPr>
              <a:t>podrá </a:t>
            </a:r>
            <a:r>
              <a:rPr lang="es-MX" sz="3000" dirty="0">
                <a:latin typeface="Calibri"/>
                <a:cs typeface="Calibri"/>
                <a:sym typeface="Calibri"/>
              </a:rPr>
              <a:t>ser considerado para todo efecto: quorum, voz y emisión del voto</a:t>
            </a:r>
          </a:p>
        </p:txBody>
      </p:sp>
    </p:spTree>
    <p:extLst>
      <p:ext uri="{BB962C8B-B14F-4D97-AF65-F5344CB8AC3E}">
        <p14:creationId xmlns:p14="http://schemas.microsoft.com/office/powerpoint/2010/main" val="4249420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823984" y="1332412"/>
            <a:ext cx="10614213" cy="27135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342900" algn="just">
              <a:lnSpc>
                <a:spcPct val="90000"/>
              </a:lnSpc>
              <a:spcBef>
                <a:spcPts val="1000"/>
              </a:spcBef>
              <a:buSzPts val="1800"/>
              <a:buFont typeface="Wingdings" panose="05000000000000000000" pitchFamily="2" charset="2"/>
              <a:buChar char="§"/>
            </a:pPr>
            <a:r>
              <a:rPr lang="es-MX" sz="3000" dirty="0">
                <a:latin typeface="Calibri"/>
                <a:cs typeface="Calibri"/>
                <a:sym typeface="Calibri"/>
              </a:rPr>
              <a:t>La asamblea aprobará de inmediato </a:t>
            </a:r>
            <a:r>
              <a:rPr lang="es-MX" sz="3000" b="1" dirty="0">
                <a:latin typeface="Calibri"/>
                <a:cs typeface="Calibri"/>
                <a:sym typeface="Calibri"/>
              </a:rPr>
              <a:t>una minuta </a:t>
            </a:r>
            <a:r>
              <a:rPr lang="es-MX" sz="3000" dirty="0">
                <a:latin typeface="Calibri"/>
                <a:cs typeface="Calibri"/>
                <a:sym typeface="Calibri"/>
              </a:rPr>
              <a:t>con los acuerdos tomados, que será elaborada sobre la marcha y puesta a consideración por el Secretario.</a:t>
            </a:r>
            <a:r>
              <a:rPr lang="es-MX" sz="3000" dirty="0">
                <a:solidFill>
                  <a:srgbClr val="C00000"/>
                </a:solidFill>
                <a:latin typeface="Calibri"/>
                <a:cs typeface="Calibri"/>
                <a:sym typeface="Calibri"/>
              </a:rPr>
              <a:t> </a:t>
            </a:r>
            <a:r>
              <a:rPr lang="es-MX" sz="3000" dirty="0">
                <a:latin typeface="Calibri"/>
                <a:cs typeface="Calibri"/>
                <a:sym typeface="Calibri"/>
              </a:rPr>
              <a:t>La</a:t>
            </a:r>
            <a:r>
              <a:rPr lang="es-MX" sz="3000" dirty="0">
                <a:solidFill>
                  <a:srgbClr val="C00000"/>
                </a:solidFill>
                <a:latin typeface="Calibri"/>
                <a:cs typeface="Calibri"/>
                <a:sym typeface="Calibri"/>
              </a:rPr>
              <a:t> </a:t>
            </a:r>
            <a:r>
              <a:rPr lang="es-MX" sz="3000" dirty="0">
                <a:latin typeface="Calibri"/>
                <a:cs typeface="Calibri"/>
                <a:sym typeface="Calibri"/>
              </a:rPr>
              <a:t>firmarán el Presidente, el Secretario y un integrante </a:t>
            </a:r>
            <a:r>
              <a:rPr lang="es-MX" sz="3000" dirty="0" smtClean="0">
                <a:latin typeface="Calibri"/>
                <a:cs typeface="Calibri"/>
                <a:sym typeface="Calibri"/>
              </a:rPr>
              <a:t>del Comité </a:t>
            </a:r>
            <a:r>
              <a:rPr lang="es-MX" sz="3000" dirty="0">
                <a:latin typeface="Calibri"/>
                <a:cs typeface="Calibri"/>
                <a:sym typeface="Calibri"/>
              </a:rPr>
              <a:t>de </a:t>
            </a:r>
            <a:r>
              <a:rPr lang="es-MX" sz="3000" dirty="0" smtClean="0">
                <a:latin typeface="Calibri"/>
                <a:cs typeface="Calibri"/>
                <a:sym typeface="Calibri"/>
              </a:rPr>
              <a:t>Vigilancia</a:t>
            </a:r>
          </a:p>
          <a:p>
            <a:pPr marL="114300" lvl="0" algn="just">
              <a:lnSpc>
                <a:spcPct val="90000"/>
              </a:lnSpc>
              <a:spcBef>
                <a:spcPts val="1000"/>
              </a:spcBef>
              <a:buSzPts val="1800"/>
            </a:pPr>
            <a:endParaRPr lang="es-MX" sz="3000" dirty="0">
              <a:latin typeface="Calibri"/>
              <a:cs typeface="Calibri"/>
              <a:sym typeface="Calibri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823984" y="4045975"/>
            <a:ext cx="1072255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342900" algn="just">
              <a:lnSpc>
                <a:spcPct val="90000"/>
              </a:lnSpc>
              <a:spcBef>
                <a:spcPts val="1000"/>
              </a:spcBef>
              <a:buSzPts val="1800"/>
              <a:buFont typeface="Wingdings" panose="05000000000000000000" pitchFamily="2" charset="2"/>
              <a:buChar char="§"/>
            </a:pPr>
            <a:r>
              <a:rPr lang="es-MX" sz="3000" dirty="0" smtClean="0">
                <a:latin typeface="Calibri"/>
                <a:cs typeface="Calibri"/>
                <a:sym typeface="Calibri"/>
              </a:rPr>
              <a:t>El Comité </a:t>
            </a:r>
            <a:r>
              <a:rPr lang="es-MX" sz="3000" dirty="0">
                <a:latin typeface="Calibri"/>
                <a:cs typeface="Calibri"/>
                <a:sym typeface="Calibri"/>
              </a:rPr>
              <a:t>de Vigilancia </a:t>
            </a:r>
            <a:r>
              <a:rPr lang="es-MX" sz="3000" b="1" dirty="0">
                <a:latin typeface="Calibri"/>
                <a:cs typeface="Calibri"/>
                <a:sym typeface="Calibri"/>
              </a:rPr>
              <a:t>confrontará el texto de los acuerdos que constan en la minuta con los que finalmente queden en el acta</a:t>
            </a:r>
            <a:r>
              <a:rPr lang="es-MX" sz="3000" dirty="0">
                <a:latin typeface="Calibri"/>
                <a:cs typeface="Calibri"/>
                <a:sym typeface="Calibri"/>
              </a:rPr>
              <a:t>, asegurando su fidelidad, previamente a su protocolización ante Notario Público</a:t>
            </a:r>
          </a:p>
        </p:txBody>
      </p:sp>
    </p:spTree>
    <p:extLst>
      <p:ext uri="{BB962C8B-B14F-4D97-AF65-F5344CB8AC3E}">
        <p14:creationId xmlns:p14="http://schemas.microsoft.com/office/powerpoint/2010/main" val="1859090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-1" y="-417790"/>
            <a:ext cx="12192000" cy="1965666"/>
          </a:xfrm>
          <a:prstGeom prst="rect">
            <a:avLst/>
          </a:prstGeom>
          <a:solidFill>
            <a:schemeClr val="accent1"/>
          </a:solidFill>
        </p:spPr>
        <p:txBody>
          <a:bodyPr wrap="square">
            <a:spAutoFit/>
          </a:bodyPr>
          <a:lstStyle/>
          <a:p>
            <a:pPr marL="114300" lvl="0" algn="just">
              <a:lnSpc>
                <a:spcPct val="90000"/>
              </a:lnSpc>
              <a:spcBef>
                <a:spcPts val="1000"/>
              </a:spcBef>
              <a:buSzPts val="1800"/>
            </a:pPr>
            <a:endParaRPr lang="es-MX" sz="3000" dirty="0" smtClean="0">
              <a:solidFill>
                <a:srgbClr val="FFFFFF"/>
              </a:solidFill>
              <a:latin typeface="Calibri"/>
              <a:cs typeface="Calibri"/>
              <a:sym typeface="Calibri"/>
            </a:endParaRPr>
          </a:p>
          <a:p>
            <a:pPr marL="114300" lvl="0" algn="just">
              <a:lnSpc>
                <a:spcPct val="90000"/>
              </a:lnSpc>
              <a:spcBef>
                <a:spcPts val="1000"/>
              </a:spcBef>
              <a:buSzPts val="1800"/>
            </a:pPr>
            <a:r>
              <a:rPr lang="es-MX" sz="3000" dirty="0" smtClean="0">
                <a:solidFill>
                  <a:srgbClr val="FFFFFF"/>
                </a:solidFill>
                <a:latin typeface="Calibri"/>
                <a:cs typeface="Calibri"/>
                <a:sym typeface="Calibri"/>
              </a:rPr>
              <a:t>D. </a:t>
            </a:r>
            <a:r>
              <a:rPr lang="es-MX" sz="3200" dirty="0" smtClean="0">
                <a:solidFill>
                  <a:srgbClr val="FFFFFF"/>
                </a:solidFill>
                <a:latin typeface="Calibri"/>
                <a:cs typeface="Calibri"/>
                <a:sym typeface="Calibri"/>
              </a:rPr>
              <a:t>Impulsar una mayor recaudación de cuotas de mantenimiento y pago de agua potable, a través de procedimientos y/o mecanismos que lo faciliten </a:t>
            </a:r>
            <a:endParaRPr lang="es-MX" sz="3200" dirty="0">
              <a:solidFill>
                <a:srgbClr val="FFFFFF"/>
              </a:solidFill>
              <a:latin typeface="Calibri"/>
              <a:cs typeface="Calibri"/>
              <a:sym typeface="Calibri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-1" y="1876698"/>
            <a:ext cx="12191999" cy="49813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000" dirty="0" smtClean="0">
                <a:solidFill>
                  <a:schemeClr val="bg1"/>
                </a:solidFill>
              </a:rPr>
              <a:t>Se consideró adecuado derivar esta línea de acción</a:t>
            </a:r>
          </a:p>
          <a:p>
            <a:pPr algn="ctr"/>
            <a:r>
              <a:rPr lang="es-MX" sz="3000" dirty="0" smtClean="0">
                <a:solidFill>
                  <a:schemeClr val="bg1"/>
                </a:solidFill>
              </a:rPr>
              <a:t>al nivel del Manual de Procedimientos,</a:t>
            </a:r>
          </a:p>
          <a:p>
            <a:pPr algn="ctr"/>
            <a:r>
              <a:rPr lang="es-MX" sz="3000" dirty="0" smtClean="0">
                <a:solidFill>
                  <a:schemeClr val="bg1"/>
                </a:solidFill>
              </a:rPr>
              <a:t> ya que dicho nivel compete estatutariamente a la Mesa Directiva </a:t>
            </a:r>
          </a:p>
          <a:p>
            <a:pPr algn="ctr"/>
            <a:r>
              <a:rPr lang="es-MX" sz="3000" dirty="0" smtClean="0">
                <a:solidFill>
                  <a:schemeClr val="bg1"/>
                </a:solidFill>
              </a:rPr>
              <a:t>y las buenas prácticas aconsejan </a:t>
            </a:r>
          </a:p>
          <a:p>
            <a:pPr algn="ctr"/>
            <a:r>
              <a:rPr lang="es-MX" sz="3000" dirty="0" smtClean="0">
                <a:solidFill>
                  <a:schemeClr val="bg1"/>
                </a:solidFill>
              </a:rPr>
              <a:t>la participación de los directamente involucrados </a:t>
            </a:r>
          </a:p>
          <a:p>
            <a:pPr algn="ctr"/>
            <a:r>
              <a:rPr lang="es-MX" sz="3000" dirty="0" smtClean="0">
                <a:solidFill>
                  <a:schemeClr val="bg1"/>
                </a:solidFill>
              </a:rPr>
              <a:t>en cada procedimiento</a:t>
            </a:r>
            <a:endParaRPr lang="es-MX" sz="3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9374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65897" y="451641"/>
            <a:ext cx="7587150" cy="631732"/>
          </a:xfrm>
          <a:solidFill>
            <a:schemeClr val="accent1"/>
          </a:solidFill>
        </p:spPr>
        <p:txBody>
          <a:bodyPr>
            <a:normAutofit fontScale="90000"/>
          </a:bodyPr>
          <a:lstStyle/>
          <a:p>
            <a:pPr algn="ctr"/>
            <a:r>
              <a:rPr lang="es-MX" sz="4000" dirty="0">
                <a:solidFill>
                  <a:schemeClr val="bg1"/>
                </a:solidFill>
              </a:rPr>
              <a:t>RUTA CRÍTICA</a:t>
            </a:r>
          </a:p>
        </p:txBody>
      </p:sp>
      <p:sp>
        <p:nvSpPr>
          <p:cNvPr id="4" name="Rectángulo 3"/>
          <p:cNvSpPr/>
          <p:nvPr/>
        </p:nvSpPr>
        <p:spPr>
          <a:xfrm>
            <a:off x="1198363" y="1504197"/>
            <a:ext cx="4636379" cy="180447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000" dirty="0"/>
              <a:t>Presentación </a:t>
            </a:r>
            <a:endParaRPr lang="es-MX" sz="2000" dirty="0" smtClean="0"/>
          </a:p>
          <a:p>
            <a:pPr algn="ctr"/>
            <a:r>
              <a:rPr lang="es-MX" sz="2000" dirty="0" smtClean="0"/>
              <a:t>de </a:t>
            </a:r>
            <a:r>
              <a:rPr lang="es-MX" sz="2000" dirty="0"/>
              <a:t>la </a:t>
            </a:r>
            <a:r>
              <a:rPr lang="es-MX" sz="2000" dirty="0" smtClean="0"/>
              <a:t>propuesta estatutaria </a:t>
            </a:r>
          </a:p>
          <a:p>
            <a:pPr algn="ctr"/>
            <a:r>
              <a:rPr lang="es-MX" sz="2000" dirty="0" smtClean="0"/>
              <a:t>del </a:t>
            </a:r>
            <a:r>
              <a:rPr lang="es-MX" sz="2000" dirty="0"/>
              <a:t>Comité Revisor </a:t>
            </a:r>
            <a:r>
              <a:rPr lang="es-MX" sz="2000" dirty="0" smtClean="0"/>
              <a:t>a </a:t>
            </a:r>
            <a:r>
              <a:rPr lang="es-MX" sz="2000" dirty="0"/>
              <a:t>la Presidencia, Secretaría y Tesorería de la Asociación</a:t>
            </a:r>
          </a:p>
        </p:txBody>
      </p:sp>
      <p:sp>
        <p:nvSpPr>
          <p:cNvPr id="14" name="Rectángulo 13"/>
          <p:cNvSpPr/>
          <p:nvPr/>
        </p:nvSpPr>
        <p:spPr>
          <a:xfrm>
            <a:off x="6723018" y="1409398"/>
            <a:ext cx="4540540" cy="1867711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000" dirty="0" smtClean="0"/>
              <a:t>Asamblea </a:t>
            </a:r>
            <a:r>
              <a:rPr lang="es-MX" sz="2000" dirty="0"/>
              <a:t>en que se </a:t>
            </a:r>
            <a:r>
              <a:rPr lang="es-MX" sz="2000" dirty="0" smtClean="0"/>
              <a:t>pone </a:t>
            </a:r>
          </a:p>
          <a:p>
            <a:pPr algn="ctr"/>
            <a:r>
              <a:rPr lang="es-MX" sz="2000" dirty="0" smtClean="0"/>
              <a:t>a </a:t>
            </a:r>
            <a:r>
              <a:rPr lang="es-MX" sz="2000" dirty="0"/>
              <a:t>consideración </a:t>
            </a:r>
            <a:endParaRPr lang="es-MX" sz="2000" dirty="0" smtClean="0"/>
          </a:p>
          <a:p>
            <a:pPr algn="ctr"/>
            <a:r>
              <a:rPr lang="es-MX" sz="2000" dirty="0" smtClean="0"/>
              <a:t>la </a:t>
            </a:r>
            <a:r>
              <a:rPr lang="es-MX" sz="2000" dirty="0"/>
              <a:t>propuesta </a:t>
            </a:r>
            <a:r>
              <a:rPr lang="es-MX" sz="2000" dirty="0" smtClean="0"/>
              <a:t>estatutaria.</a:t>
            </a:r>
          </a:p>
          <a:p>
            <a:pPr algn="ctr"/>
            <a:r>
              <a:rPr lang="es-MX" sz="2000" dirty="0" smtClean="0"/>
              <a:t>Aprobación, en su caso</a:t>
            </a:r>
            <a:endParaRPr lang="es-MX" sz="2000" dirty="0"/>
          </a:p>
        </p:txBody>
      </p:sp>
      <p:sp>
        <p:nvSpPr>
          <p:cNvPr id="15" name="Rectángulo 14"/>
          <p:cNvSpPr/>
          <p:nvPr/>
        </p:nvSpPr>
        <p:spPr>
          <a:xfrm>
            <a:off x="8442536" y="4072858"/>
            <a:ext cx="2821021" cy="1867711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000" dirty="0"/>
              <a:t>Formalización </a:t>
            </a:r>
            <a:endParaRPr lang="es-MX" sz="2000" dirty="0" smtClean="0"/>
          </a:p>
          <a:p>
            <a:pPr algn="ctr"/>
            <a:r>
              <a:rPr lang="es-MX" sz="2000" dirty="0" smtClean="0"/>
              <a:t>de </a:t>
            </a:r>
            <a:r>
              <a:rPr lang="es-MX" sz="2000" dirty="0"/>
              <a:t>los nuevos </a:t>
            </a:r>
            <a:endParaRPr lang="es-MX" sz="2000" dirty="0" smtClean="0"/>
          </a:p>
          <a:p>
            <a:pPr algn="ctr"/>
            <a:r>
              <a:rPr lang="es-MX" sz="2000" dirty="0" smtClean="0"/>
              <a:t>Estatutos </a:t>
            </a:r>
          </a:p>
          <a:p>
            <a:pPr algn="ctr"/>
            <a:r>
              <a:rPr lang="es-MX" sz="2000" dirty="0" smtClean="0"/>
              <a:t>ante </a:t>
            </a:r>
            <a:r>
              <a:rPr lang="es-MX" sz="2000" dirty="0"/>
              <a:t>Notario </a:t>
            </a:r>
            <a:r>
              <a:rPr lang="es-MX" sz="2000" dirty="0" smtClean="0"/>
              <a:t>Público</a:t>
            </a:r>
          </a:p>
          <a:p>
            <a:pPr algn="ctr"/>
            <a:r>
              <a:rPr lang="es-MX" sz="2000" dirty="0" smtClean="0"/>
              <a:t>(noviembre)</a:t>
            </a:r>
            <a:endParaRPr lang="es-MX" sz="2000" dirty="0"/>
          </a:p>
        </p:txBody>
      </p:sp>
      <p:sp>
        <p:nvSpPr>
          <p:cNvPr id="16" name="Rectángulo 15"/>
          <p:cNvSpPr/>
          <p:nvPr/>
        </p:nvSpPr>
        <p:spPr>
          <a:xfrm>
            <a:off x="4786385" y="4092199"/>
            <a:ext cx="2889115" cy="1867711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000" dirty="0"/>
              <a:t>Desarrollo </a:t>
            </a:r>
            <a:endParaRPr lang="es-MX" sz="2000" dirty="0" smtClean="0"/>
          </a:p>
          <a:p>
            <a:pPr algn="ctr"/>
            <a:r>
              <a:rPr lang="es-MX" sz="2000" dirty="0" smtClean="0"/>
              <a:t>de </a:t>
            </a:r>
            <a:r>
              <a:rPr lang="es-MX" sz="2000" dirty="0"/>
              <a:t>los procedimientos derivados de los </a:t>
            </a:r>
            <a:endParaRPr lang="es-MX" sz="2000" dirty="0" smtClean="0"/>
          </a:p>
          <a:p>
            <a:pPr algn="ctr"/>
            <a:r>
              <a:rPr lang="es-MX" sz="2000" dirty="0" smtClean="0"/>
              <a:t>Estatutos</a:t>
            </a:r>
          </a:p>
          <a:p>
            <a:pPr algn="ctr"/>
            <a:r>
              <a:rPr lang="es-MX" sz="2000" dirty="0" smtClean="0"/>
              <a:t>(dic-mayo)</a:t>
            </a:r>
            <a:endParaRPr lang="es-MX" sz="2000" dirty="0"/>
          </a:p>
        </p:txBody>
      </p:sp>
      <p:pic>
        <p:nvPicPr>
          <p:cNvPr id="18" name="Imagen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3681" y="2122672"/>
            <a:ext cx="530398" cy="441161"/>
          </a:xfrm>
          <a:prstGeom prst="rect">
            <a:avLst/>
          </a:prstGeom>
        </p:spPr>
      </p:pic>
      <p:pic>
        <p:nvPicPr>
          <p:cNvPr id="19" name="Imagen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9988507" y="3453551"/>
            <a:ext cx="530398" cy="442865"/>
          </a:xfrm>
          <a:prstGeom prst="rect">
            <a:avLst/>
          </a:prstGeom>
        </p:spPr>
      </p:pic>
      <p:pic>
        <p:nvPicPr>
          <p:cNvPr id="20" name="Imagen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7762574" y="4821403"/>
            <a:ext cx="530398" cy="409302"/>
          </a:xfrm>
          <a:prstGeom prst="rect">
            <a:avLst/>
          </a:prstGeom>
        </p:spPr>
      </p:pic>
      <p:sp>
        <p:nvSpPr>
          <p:cNvPr id="3" name="Rectángulo 2"/>
          <p:cNvSpPr/>
          <p:nvPr/>
        </p:nvSpPr>
        <p:spPr>
          <a:xfrm>
            <a:off x="1198364" y="4072858"/>
            <a:ext cx="2702668" cy="1757207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dirty="0" smtClean="0">
                <a:solidFill>
                  <a:schemeClr val="bg1"/>
                </a:solidFill>
              </a:rPr>
              <a:t>Aprobación </a:t>
            </a:r>
          </a:p>
          <a:p>
            <a:pPr algn="ctr"/>
            <a:r>
              <a:rPr lang="es-MX" sz="2400" dirty="0" smtClean="0">
                <a:solidFill>
                  <a:schemeClr val="bg1"/>
                </a:solidFill>
              </a:rPr>
              <a:t>de los </a:t>
            </a:r>
          </a:p>
          <a:p>
            <a:pPr algn="ctr"/>
            <a:r>
              <a:rPr lang="es-MX" sz="2400" dirty="0" smtClean="0">
                <a:solidFill>
                  <a:schemeClr val="bg1"/>
                </a:solidFill>
              </a:rPr>
              <a:t>Procedimientos</a:t>
            </a:r>
          </a:p>
          <a:p>
            <a:pPr algn="ctr"/>
            <a:r>
              <a:rPr lang="es-MX" sz="2400" dirty="0" smtClean="0">
                <a:solidFill>
                  <a:schemeClr val="bg1"/>
                </a:solidFill>
              </a:rPr>
              <a:t>(mayo)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29503" y="4822239"/>
            <a:ext cx="530398" cy="408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9736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3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" y="63485"/>
            <a:ext cx="12191999" cy="58477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3200" dirty="0" smtClean="0">
                <a:solidFill>
                  <a:schemeClr val="bg1"/>
                </a:solidFill>
              </a:rPr>
              <a:t>QUÉ NO CONTIENE ESTA PROPUESTA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1336785" y="763442"/>
            <a:ext cx="951843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s-MX" sz="3200" dirty="0" smtClean="0"/>
              <a:t>Incrementos  a las cuotas y tarifas de los servicios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MX" sz="3200" dirty="0" smtClean="0"/>
              <a:t>Contratación de personal 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1" y="2045699"/>
            <a:ext cx="12191999" cy="58477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3200" dirty="0" smtClean="0">
                <a:solidFill>
                  <a:schemeClr val="bg1"/>
                </a:solidFill>
              </a:rPr>
              <a:t>QUÉ SÍ CONTIENE ESTA PROPUESTA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365760" y="2835513"/>
            <a:ext cx="1146048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s-MX" sz="3000" dirty="0" smtClean="0"/>
              <a:t>Normas que protegen la continuidad en la concesión del agua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s-MX" sz="3000" dirty="0"/>
              <a:t>N</a:t>
            </a:r>
            <a:r>
              <a:rPr lang="es-MX" sz="3000" dirty="0" smtClean="0"/>
              <a:t>ueva integración y ampliación del periodo de la Mesa Directiva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s-MX" sz="3000" dirty="0"/>
              <a:t>P</a:t>
            </a:r>
            <a:r>
              <a:rPr lang="es-MX" sz="3000" dirty="0" smtClean="0"/>
              <a:t>laneación, programación, supervisión e información conjunta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s-MX" sz="3000" dirty="0" smtClean="0"/>
              <a:t>Normas para facilitar la realización de la Asamblea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s-MX" sz="3000" dirty="0" smtClean="0"/>
              <a:t>Obliga a la protocolización de todas las actas (validez legal)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s-MX" sz="3000" dirty="0" smtClean="0"/>
              <a:t>Confirma el mandato de que, en términos de 6 meses, se cuente con un conjunto de procedimientos (Manual)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s-MX" sz="3000" dirty="0" smtClean="0"/>
              <a:t>Un procedimiento anexo de elecciones </a:t>
            </a:r>
          </a:p>
        </p:txBody>
      </p:sp>
    </p:spTree>
    <p:extLst>
      <p:ext uri="{BB962C8B-B14F-4D97-AF65-F5344CB8AC3E}">
        <p14:creationId xmlns:p14="http://schemas.microsoft.com/office/powerpoint/2010/main" val="546139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texto 3"/>
          <p:cNvSpPr>
            <a:spLocks noGrp="1"/>
          </p:cNvSpPr>
          <p:nvPr>
            <p:ph type="body" idx="1"/>
          </p:nvPr>
        </p:nvSpPr>
        <p:spPr>
          <a:xfrm>
            <a:off x="949036" y="1352146"/>
            <a:ext cx="10515600" cy="4142964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/>
          <a:p>
            <a:pPr marL="114300" indent="0" algn="ctr">
              <a:buNone/>
            </a:pPr>
            <a:endParaRPr lang="es-MX" dirty="0" smtClean="0"/>
          </a:p>
          <a:p>
            <a:pPr marL="114300" indent="0" algn="ctr">
              <a:buNone/>
            </a:pPr>
            <a:r>
              <a:rPr lang="es-MX" sz="4400" dirty="0" smtClean="0">
                <a:solidFill>
                  <a:schemeClr val="bg1"/>
                </a:solidFill>
              </a:rPr>
              <a:t>CONCLUYE </a:t>
            </a:r>
          </a:p>
          <a:p>
            <a:pPr marL="114300" indent="0" algn="ctr">
              <a:buNone/>
            </a:pPr>
            <a:r>
              <a:rPr lang="es-MX" sz="4400" dirty="0" smtClean="0">
                <a:solidFill>
                  <a:schemeClr val="bg1"/>
                </a:solidFill>
              </a:rPr>
              <a:t>LA PRESENTACIÓN</a:t>
            </a:r>
          </a:p>
          <a:p>
            <a:pPr marL="114300" indent="0" algn="ctr">
              <a:buNone/>
            </a:pPr>
            <a:r>
              <a:rPr lang="es-MX" sz="4400" dirty="0" smtClean="0">
                <a:solidFill>
                  <a:schemeClr val="bg1"/>
                </a:solidFill>
              </a:rPr>
              <a:t>INICIAN</a:t>
            </a:r>
          </a:p>
          <a:p>
            <a:pPr marL="114300" indent="0" algn="ctr">
              <a:buNone/>
            </a:pPr>
            <a:r>
              <a:rPr lang="es-MX" sz="4400" dirty="0" smtClean="0">
                <a:solidFill>
                  <a:schemeClr val="bg1"/>
                </a:solidFill>
              </a:rPr>
              <a:t>LAS PARTICIPACIONES</a:t>
            </a:r>
            <a:endParaRPr lang="es-MX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6058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018903"/>
          </a:xfrm>
          <a:solidFill>
            <a:schemeClr val="accent1"/>
          </a:solidFill>
        </p:spPr>
        <p:txBody>
          <a:bodyPr/>
          <a:lstStyle/>
          <a:p>
            <a:pPr algn="ctr"/>
            <a:r>
              <a:rPr lang="es-MX" sz="3200" b="1" dirty="0">
                <a:solidFill>
                  <a:srgbClr val="FFFFFF"/>
                </a:solidFill>
              </a:rPr>
              <a:t>FRACCIONAMIENTO BURGOS BUGAMBILIAS</a:t>
            </a:r>
            <a:endParaRPr lang="es-MX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0" y="1123406"/>
            <a:ext cx="12192000" cy="5734593"/>
          </a:xfrm>
          <a:solidFill>
            <a:schemeClr val="accent1"/>
          </a:solidFill>
        </p:spPr>
        <p:txBody>
          <a:bodyPr>
            <a:normAutofit/>
          </a:bodyPr>
          <a:lstStyle/>
          <a:p>
            <a:pPr marL="0" lvl="0" indent="0" algn="ctr">
              <a:lnSpc>
                <a:spcPct val="150000"/>
              </a:lnSpc>
              <a:spcBef>
                <a:spcPts val="0"/>
              </a:spcBef>
              <a:buClr>
                <a:srgbClr val="FFFFFF"/>
              </a:buClr>
              <a:buSzPts val="2400"/>
              <a:buNone/>
            </a:pPr>
            <a:r>
              <a:rPr lang="es-MX" sz="3600" b="1" dirty="0">
                <a:solidFill>
                  <a:srgbClr val="FFFFFF"/>
                </a:solidFill>
              </a:rPr>
              <a:t>V I S I </a:t>
            </a:r>
            <a:r>
              <a:rPr lang="es-MX" sz="3600" b="1" dirty="0" err="1">
                <a:solidFill>
                  <a:srgbClr val="FFFFFF"/>
                </a:solidFill>
              </a:rPr>
              <a:t>Ó</a:t>
            </a:r>
            <a:r>
              <a:rPr lang="es-MX" sz="3600" b="1" dirty="0">
                <a:solidFill>
                  <a:srgbClr val="FFFFFF"/>
                </a:solidFill>
              </a:rPr>
              <a:t> N:</a:t>
            </a:r>
            <a:endParaRPr lang="es-MX" sz="3600" dirty="0">
              <a:solidFill>
                <a:srgbClr val="000000"/>
              </a:solidFill>
            </a:endParaRPr>
          </a:p>
          <a:p>
            <a:pPr marL="0" lvl="0" indent="0" algn="ctr">
              <a:lnSpc>
                <a:spcPct val="150000"/>
              </a:lnSpc>
              <a:spcBef>
                <a:spcPts val="0"/>
              </a:spcBef>
              <a:buClr>
                <a:srgbClr val="FFFFFF"/>
              </a:buClr>
              <a:buSzPts val="2400"/>
              <a:buNone/>
            </a:pPr>
            <a:r>
              <a:rPr lang="es-MX" sz="3200" dirty="0">
                <a:solidFill>
                  <a:srgbClr val="FFFFFF"/>
                </a:solidFill>
              </a:rPr>
              <a:t>El Fraccionamiento Burgos </a:t>
            </a:r>
            <a:r>
              <a:rPr lang="es-MX" sz="3200" dirty="0" err="1">
                <a:solidFill>
                  <a:srgbClr val="FFFFFF"/>
                </a:solidFill>
              </a:rPr>
              <a:t>Bugambilias</a:t>
            </a:r>
            <a:r>
              <a:rPr lang="es-MX" sz="3200" dirty="0">
                <a:solidFill>
                  <a:srgbClr val="FFFFFF"/>
                </a:solidFill>
              </a:rPr>
              <a:t> </a:t>
            </a:r>
            <a:r>
              <a:rPr lang="es-MX" sz="3200" dirty="0" smtClean="0">
                <a:solidFill>
                  <a:srgbClr val="FFFFFF"/>
                </a:solidFill>
              </a:rPr>
              <a:t>es </a:t>
            </a:r>
            <a:r>
              <a:rPr lang="es-MX" sz="3200" dirty="0">
                <a:solidFill>
                  <a:srgbClr val="FFFFFF"/>
                </a:solidFill>
              </a:rPr>
              <a:t>un espacio físico </a:t>
            </a:r>
            <a:endParaRPr lang="es-MX" sz="3200" dirty="0" smtClean="0">
              <a:solidFill>
                <a:srgbClr val="FFFFFF"/>
              </a:solidFill>
            </a:endParaRPr>
          </a:p>
          <a:p>
            <a:pPr marL="0" lvl="0" indent="0" algn="ctr">
              <a:lnSpc>
                <a:spcPct val="150000"/>
              </a:lnSpc>
              <a:spcBef>
                <a:spcPts val="0"/>
              </a:spcBef>
              <a:buClr>
                <a:srgbClr val="FFFFFF"/>
              </a:buClr>
              <a:buSzPts val="2400"/>
              <a:buNone/>
            </a:pPr>
            <a:r>
              <a:rPr lang="es-MX" sz="3200" dirty="0" smtClean="0">
                <a:solidFill>
                  <a:srgbClr val="FFFFFF"/>
                </a:solidFill>
              </a:rPr>
              <a:t>de </a:t>
            </a:r>
            <a:r>
              <a:rPr lang="es-MX" sz="3200" dirty="0">
                <a:solidFill>
                  <a:srgbClr val="FFFFFF"/>
                </a:solidFill>
              </a:rPr>
              <a:t>inmuebles cuyos propietarios, </a:t>
            </a:r>
            <a:r>
              <a:rPr lang="es-MX" sz="3200" dirty="0" smtClean="0">
                <a:solidFill>
                  <a:srgbClr val="FFFFFF"/>
                </a:solidFill>
              </a:rPr>
              <a:t>arrendatarios </a:t>
            </a:r>
            <a:r>
              <a:rPr lang="es-MX" sz="3200" dirty="0">
                <a:solidFill>
                  <a:srgbClr val="FFFFFF"/>
                </a:solidFill>
              </a:rPr>
              <a:t>y poseedores </a:t>
            </a:r>
            <a:endParaRPr lang="es-MX" sz="3200" dirty="0" smtClean="0">
              <a:solidFill>
                <a:srgbClr val="FFFFFF"/>
              </a:solidFill>
            </a:endParaRPr>
          </a:p>
          <a:p>
            <a:pPr marL="0" lvl="0" indent="0" algn="ctr">
              <a:lnSpc>
                <a:spcPct val="150000"/>
              </a:lnSpc>
              <a:spcBef>
                <a:spcPts val="0"/>
              </a:spcBef>
              <a:buClr>
                <a:srgbClr val="FFFFFF"/>
              </a:buClr>
              <a:buSzPts val="2400"/>
              <a:buNone/>
            </a:pPr>
            <a:r>
              <a:rPr lang="es-MX" sz="3200" dirty="0" smtClean="0">
                <a:solidFill>
                  <a:srgbClr val="FFFFFF"/>
                </a:solidFill>
              </a:rPr>
              <a:t>tienen </a:t>
            </a:r>
            <a:r>
              <a:rPr lang="es-MX" sz="3200" dirty="0">
                <a:solidFill>
                  <a:srgbClr val="FFFFFF"/>
                </a:solidFill>
              </a:rPr>
              <a:t>en alto aprecio:</a:t>
            </a:r>
            <a:endParaRPr lang="es-MX" sz="3200" dirty="0">
              <a:solidFill>
                <a:srgbClr val="000000"/>
              </a:solidFill>
            </a:endParaRPr>
          </a:p>
          <a:p>
            <a:pPr marL="0" lvl="0" indent="0" algn="ctr">
              <a:lnSpc>
                <a:spcPct val="150000"/>
              </a:lnSpc>
              <a:spcBef>
                <a:spcPts val="0"/>
              </a:spcBef>
              <a:buClr>
                <a:srgbClr val="FFFFFF"/>
              </a:buClr>
              <a:buSzPts val="2400"/>
              <a:buNone/>
            </a:pPr>
            <a:r>
              <a:rPr lang="es-MX" sz="3200" dirty="0">
                <a:solidFill>
                  <a:srgbClr val="FFFFFF"/>
                </a:solidFill>
              </a:rPr>
              <a:t>la seguridad y la </a:t>
            </a:r>
            <a:r>
              <a:rPr lang="es-MX" sz="3200" dirty="0" smtClean="0">
                <a:solidFill>
                  <a:srgbClr val="FFFFFF"/>
                </a:solidFill>
              </a:rPr>
              <a:t>paz; una </a:t>
            </a:r>
            <a:r>
              <a:rPr lang="es-MX" sz="3200" dirty="0">
                <a:solidFill>
                  <a:srgbClr val="FFFFFF"/>
                </a:solidFill>
              </a:rPr>
              <a:t>convivencia honesta, respetuosa </a:t>
            </a:r>
          </a:p>
          <a:p>
            <a:pPr marL="0" lvl="0" indent="0" algn="ctr">
              <a:lnSpc>
                <a:spcPct val="150000"/>
              </a:lnSpc>
              <a:spcBef>
                <a:spcPts val="0"/>
              </a:spcBef>
              <a:buClr>
                <a:srgbClr val="FFFFFF"/>
              </a:buClr>
              <a:buSzPts val="2400"/>
              <a:buNone/>
            </a:pPr>
            <a:r>
              <a:rPr lang="es-MX" sz="3200" dirty="0">
                <a:solidFill>
                  <a:srgbClr val="FFFFFF"/>
                </a:solidFill>
              </a:rPr>
              <a:t>y de apoyo mutuo; </a:t>
            </a:r>
            <a:r>
              <a:rPr lang="es-MX" sz="3200" dirty="0">
                <a:solidFill>
                  <a:srgbClr val="000000"/>
                </a:solidFill>
              </a:rPr>
              <a:t> </a:t>
            </a:r>
            <a:r>
              <a:rPr lang="es-MX" sz="3200" dirty="0">
                <a:solidFill>
                  <a:srgbClr val="FFFFFF"/>
                </a:solidFill>
              </a:rPr>
              <a:t>la limpieza en propiedades y vías de tránsito;</a:t>
            </a:r>
            <a:endParaRPr lang="es-MX" sz="3200" dirty="0">
              <a:solidFill>
                <a:srgbClr val="000000"/>
              </a:solidFill>
            </a:endParaRPr>
          </a:p>
          <a:p>
            <a:pPr marL="0" lvl="0" indent="0" algn="ctr">
              <a:lnSpc>
                <a:spcPct val="150000"/>
              </a:lnSpc>
              <a:spcBef>
                <a:spcPts val="0"/>
              </a:spcBef>
              <a:buClr>
                <a:srgbClr val="FFFFFF"/>
              </a:buClr>
              <a:buSzPts val="2400"/>
              <a:buNone/>
            </a:pPr>
            <a:r>
              <a:rPr lang="es-MX" sz="3200" dirty="0">
                <a:solidFill>
                  <a:srgbClr val="FFFFFF"/>
                </a:solidFill>
              </a:rPr>
              <a:t>  y el respeto a las leyes y a las normas establecidas en sus Estatutos</a:t>
            </a:r>
            <a:endParaRPr lang="es-MX" sz="3200" dirty="0">
              <a:solidFill>
                <a:srgbClr val="000000"/>
              </a:solidFill>
            </a:endParaRP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604493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1" y="0"/>
            <a:ext cx="12192000" cy="156966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endParaRPr lang="es-MX" sz="3200" dirty="0" smtClean="0">
              <a:solidFill>
                <a:schemeClr val="bg1"/>
              </a:solidFill>
            </a:endParaRPr>
          </a:p>
          <a:p>
            <a:pPr algn="ctr"/>
            <a:r>
              <a:rPr lang="es-MX" sz="3200" dirty="0" smtClean="0">
                <a:solidFill>
                  <a:schemeClr val="bg1"/>
                </a:solidFill>
              </a:rPr>
              <a:t>ANÁLISIS FODA</a:t>
            </a:r>
          </a:p>
          <a:p>
            <a:pPr algn="ctr"/>
            <a:endParaRPr lang="es-MX" sz="3200" dirty="0">
              <a:solidFill>
                <a:schemeClr val="bg1"/>
              </a:solidFill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1" y="2019963"/>
            <a:ext cx="4354286" cy="4838037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dirty="0" smtClean="0"/>
              <a:t>FORTALEZAS</a:t>
            </a:r>
          </a:p>
          <a:p>
            <a:pPr algn="ctr"/>
            <a:endParaRPr lang="es-MX" dirty="0" smtClean="0"/>
          </a:p>
          <a:p>
            <a:pPr algn="ctr"/>
            <a:endParaRPr lang="es-MX" dirty="0"/>
          </a:p>
          <a:p>
            <a:pPr algn="ctr"/>
            <a:r>
              <a:rPr lang="es-MX" sz="2400" dirty="0" smtClean="0"/>
              <a:t>OPORTUNIDADES</a:t>
            </a:r>
            <a:endParaRPr lang="es-MX" sz="2400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63291" y="1994196"/>
            <a:ext cx="7628710" cy="4863803"/>
          </a:xfrm>
          <a:prstGeom prst="rect">
            <a:avLst/>
          </a:prstGeom>
          <a:solidFill>
            <a:schemeClr val="accent2"/>
          </a:solidFill>
        </p:spPr>
      </p:pic>
      <p:sp>
        <p:nvSpPr>
          <p:cNvPr id="6" name="CuadroTexto 5"/>
          <p:cNvSpPr txBox="1"/>
          <p:nvPr/>
        </p:nvSpPr>
        <p:spPr>
          <a:xfrm>
            <a:off x="5804264" y="3536667"/>
            <a:ext cx="485067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000" dirty="0" smtClean="0">
                <a:solidFill>
                  <a:schemeClr val="bg1"/>
                </a:solidFill>
              </a:rPr>
              <a:t>DEBILIDADES</a:t>
            </a:r>
            <a:endParaRPr lang="es-MX" sz="4000" dirty="0">
              <a:solidFill>
                <a:schemeClr val="bg1"/>
              </a:solidFill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6096001" y="4559766"/>
            <a:ext cx="440653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400" dirty="0" smtClean="0">
                <a:solidFill>
                  <a:schemeClr val="bg1"/>
                </a:solidFill>
              </a:rPr>
              <a:t>AMENAZAS</a:t>
            </a:r>
            <a:endParaRPr lang="es-MX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7572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0" y="0"/>
            <a:ext cx="12192000" cy="1828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s-MX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rPr>
              <a:t>DIAGNÓSTICO FODA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1" y="1995130"/>
            <a:ext cx="12191999" cy="486287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s-MX" sz="1400" b="0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s-MX" sz="14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s-MX" sz="1400" b="0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s-MX" sz="14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s-MX" sz="1400" b="0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s-MX" sz="4000" b="0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s-MX" sz="40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DETALLES DE LOS COMPONENTES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s-MX" sz="40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s-MX" sz="4000" b="0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s-MX" sz="40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s-MX" sz="40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39516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448254"/>
            <a:ext cx="12191999" cy="678584"/>
          </a:xfrm>
          <a:solidFill>
            <a:schemeClr val="accent1"/>
          </a:solidFill>
        </p:spPr>
        <p:txBody>
          <a:bodyPr>
            <a:normAutofit fontScale="90000"/>
          </a:bodyPr>
          <a:lstStyle/>
          <a:p>
            <a:pPr algn="ctr"/>
            <a:r>
              <a:rPr lang="es-MX" dirty="0">
                <a:solidFill>
                  <a:schemeClr val="bg1"/>
                </a:solidFill>
              </a:rPr>
              <a:t>FORTALEZAS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322217" y="1126838"/>
            <a:ext cx="11495314" cy="4908202"/>
          </a:xfrm>
        </p:spPr>
        <p:txBody>
          <a:bodyPr>
            <a:noAutofit/>
          </a:bodyPr>
          <a:lstStyle/>
          <a:p>
            <a:pPr algn="just"/>
            <a:r>
              <a:rPr lang="es-MX" sz="2600" dirty="0"/>
              <a:t>Los estatutos actuales prevén lineamientos considerados en la Ley Estatal del Agua</a:t>
            </a:r>
          </a:p>
          <a:p>
            <a:pPr algn="just"/>
            <a:r>
              <a:rPr lang="es-MX" sz="2600" dirty="0"/>
              <a:t>Se cuenta con la concesión del agua y un servicio aceptable, administrados por la Mesa Directiva, quien también se hace cargo del mantenimiento y la seguridad</a:t>
            </a:r>
          </a:p>
          <a:p>
            <a:pPr algn="just"/>
            <a:r>
              <a:rPr lang="es-MX" sz="2600" dirty="0"/>
              <a:t>Existe un Comité del Agua, integrado por colonos especialistas en la materia</a:t>
            </a:r>
          </a:p>
          <a:p>
            <a:pPr algn="just"/>
            <a:r>
              <a:rPr lang="es-MX" sz="2600" dirty="0"/>
              <a:t>Los comprobantes de recaudación de los recursos del agua cumplen con lo establecido en la Ley </a:t>
            </a:r>
          </a:p>
          <a:p>
            <a:r>
              <a:rPr lang="es-MX" sz="2600" dirty="0"/>
              <a:t>Existe una planta tratadora de aguas negras sujeta a certificación permanente</a:t>
            </a:r>
          </a:p>
          <a:p>
            <a:pPr algn="just"/>
            <a:r>
              <a:rPr lang="es-MX" sz="2600" dirty="0"/>
              <a:t>La Asociación tiene contratado al personal técnico operativo y al administrativo, indicados en la Ley</a:t>
            </a:r>
          </a:p>
          <a:p>
            <a:pPr algn="just"/>
            <a:r>
              <a:rPr lang="es-MX" sz="2600" dirty="0">
                <a:solidFill>
                  <a:schemeClr val="tx1"/>
                </a:solidFill>
              </a:rPr>
              <a:t>Se cuenta con un servicio de vigilancia en mejora progresiva y se ha dado mantenimiento a algunas de las urgencias del fraccionamiento</a:t>
            </a:r>
          </a:p>
          <a:p>
            <a:endParaRPr lang="es-MX" sz="2600" dirty="0"/>
          </a:p>
        </p:txBody>
      </p:sp>
    </p:spTree>
    <p:extLst>
      <p:ext uri="{BB962C8B-B14F-4D97-AF65-F5344CB8AC3E}">
        <p14:creationId xmlns:p14="http://schemas.microsoft.com/office/powerpoint/2010/main" val="4228891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706293"/>
          </a:xfrm>
          <a:solidFill>
            <a:schemeClr val="accent1"/>
          </a:solidFill>
        </p:spPr>
        <p:txBody>
          <a:bodyPr>
            <a:normAutofit/>
          </a:bodyPr>
          <a:lstStyle/>
          <a:p>
            <a:pPr algn="ctr"/>
            <a:r>
              <a:rPr lang="es-MX" sz="4000" dirty="0">
                <a:solidFill>
                  <a:schemeClr val="bg1"/>
                </a:solidFill>
              </a:rPr>
              <a:t>DEBILIDADES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96091" y="1349557"/>
            <a:ext cx="11460479" cy="513859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s-MX" sz="2600" dirty="0"/>
              <a:t>Las recomendaciones y/o actividades del actual Comité del Agua no aparecen en un Programa Anual  de la Asociación</a:t>
            </a:r>
            <a:endParaRPr lang="es-MX" sz="2000" dirty="0"/>
          </a:p>
          <a:p>
            <a:pPr algn="just"/>
            <a:endParaRPr lang="es-MX" sz="2400" dirty="0"/>
          </a:p>
          <a:p>
            <a:pPr algn="just"/>
            <a:r>
              <a:rPr lang="es-MX" sz="2600" dirty="0"/>
              <a:t>No se cuenta con procedimientos para una operación sistemática</a:t>
            </a:r>
          </a:p>
          <a:p>
            <a:pPr algn="just"/>
            <a:endParaRPr lang="es-MX" sz="2600" dirty="0"/>
          </a:p>
          <a:p>
            <a:pPr algn="just"/>
            <a:r>
              <a:rPr lang="es-MX" sz="2600" dirty="0"/>
              <a:t>El periodo administrativo de la Mesa Directiva es de 2 años, en lugar de los 3 establecidos en la Ley Estatal del Agua</a:t>
            </a:r>
          </a:p>
          <a:p>
            <a:pPr algn="just"/>
            <a:endParaRPr lang="es-MX" sz="2400" dirty="0"/>
          </a:p>
          <a:p>
            <a:pPr algn="just"/>
            <a:r>
              <a:rPr lang="es-MX" sz="2600" dirty="0"/>
              <a:t>El personal operativo responsable del mantenimiento y reparación de la infraestructura del agua </a:t>
            </a:r>
            <a:r>
              <a:rPr lang="es-MX" sz="2600" dirty="0">
                <a:solidFill>
                  <a:schemeClr val="tx1"/>
                </a:solidFill>
              </a:rPr>
              <a:t>cuenta </a:t>
            </a:r>
            <a:r>
              <a:rPr lang="es-MX" sz="2600" dirty="0" smtClean="0">
                <a:solidFill>
                  <a:schemeClr val="tx1"/>
                </a:solidFill>
              </a:rPr>
              <a:t>con conocimientos empíricos y algunos cursos recibidos que conviene ampliar</a:t>
            </a:r>
            <a:endParaRPr lang="es-MX" sz="2600" dirty="0">
              <a:solidFill>
                <a:schemeClr val="tx1"/>
              </a:solidFill>
            </a:endParaRPr>
          </a:p>
          <a:p>
            <a:pPr algn="just"/>
            <a:endParaRPr lang="es-MX" sz="2400" dirty="0"/>
          </a:p>
          <a:p>
            <a:pPr algn="just"/>
            <a:r>
              <a:rPr lang="es-MX" sz="2600" dirty="0" smtClean="0"/>
              <a:t>Existe un acelerado </a:t>
            </a:r>
            <a:r>
              <a:rPr lang="es-MX" sz="2600" dirty="0"/>
              <a:t>desgaste de las tuberías de agua potable y aguas negras, deterioradas por el tiempo</a:t>
            </a:r>
          </a:p>
          <a:p>
            <a:endParaRPr lang="es-MX" sz="2600" dirty="0"/>
          </a:p>
        </p:txBody>
      </p:sp>
    </p:spTree>
    <p:extLst>
      <p:ext uri="{BB962C8B-B14F-4D97-AF65-F5344CB8AC3E}">
        <p14:creationId xmlns:p14="http://schemas.microsoft.com/office/powerpoint/2010/main" val="473870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55354" y="798540"/>
            <a:ext cx="10515600" cy="5580092"/>
          </a:xfrm>
        </p:spPr>
        <p:txBody>
          <a:bodyPr>
            <a:normAutofit fontScale="92500" lnSpcReduction="10000"/>
          </a:bodyPr>
          <a:lstStyle/>
          <a:p>
            <a:pPr marL="114300" indent="0" algn="just">
              <a:buNone/>
            </a:pPr>
            <a:endParaRPr lang="es-MX" sz="2400" dirty="0"/>
          </a:p>
          <a:p>
            <a:pPr algn="just"/>
            <a:r>
              <a:rPr lang="es-MX" sz="2400" dirty="0" smtClean="0"/>
              <a:t>Inexistencia </a:t>
            </a:r>
            <a:r>
              <a:rPr lang="es-MX" sz="2400" dirty="0"/>
              <a:t>del registro del 5% previsto en la Ley Estatal del Agua para atención de contingencias</a:t>
            </a:r>
          </a:p>
          <a:p>
            <a:pPr marL="114300" indent="0" algn="just">
              <a:buNone/>
            </a:pPr>
            <a:endParaRPr lang="es-MX" sz="2400" dirty="0"/>
          </a:p>
          <a:p>
            <a:pPr algn="just"/>
            <a:r>
              <a:rPr lang="es-MX" sz="2400" dirty="0"/>
              <a:t>Algunos colonos no cubren las aportaciones por  suministro de agua potable</a:t>
            </a:r>
          </a:p>
          <a:p>
            <a:pPr marL="114300" indent="0" algn="just">
              <a:buNone/>
            </a:pPr>
            <a:endParaRPr lang="es-MX" sz="2400" dirty="0"/>
          </a:p>
          <a:p>
            <a:pPr algn="just"/>
            <a:r>
              <a:rPr lang="es-MX" sz="2400" dirty="0"/>
              <a:t>Incumplimiento a la disposición del Art. Vigésimo Segundo por la complejidad del procedimiento para levantar y aprobar las actas de asamblea</a:t>
            </a:r>
          </a:p>
          <a:p>
            <a:pPr marL="114300" indent="0" algn="just">
              <a:buNone/>
            </a:pPr>
            <a:endParaRPr lang="es-MX" sz="2400" dirty="0"/>
          </a:p>
          <a:p>
            <a:pPr algn="just"/>
            <a:r>
              <a:rPr lang="es-MX" sz="2400" dirty="0" smtClean="0"/>
              <a:t>La existencia de demandas </a:t>
            </a:r>
            <a:r>
              <a:rPr lang="es-MX" sz="2400" dirty="0"/>
              <a:t>laborales que merman el patrimonio de la Asociación</a:t>
            </a:r>
          </a:p>
          <a:p>
            <a:pPr algn="just"/>
            <a:endParaRPr lang="es-MX" sz="2400" dirty="0"/>
          </a:p>
          <a:p>
            <a:pPr algn="just"/>
            <a:r>
              <a:rPr lang="es-MX" sz="2400" dirty="0">
                <a:solidFill>
                  <a:schemeClr val="tx1"/>
                </a:solidFill>
              </a:rPr>
              <a:t>Continúan los robos </a:t>
            </a:r>
            <a:r>
              <a:rPr lang="es-MX" sz="2400" dirty="0" smtClean="0">
                <a:solidFill>
                  <a:schemeClr val="tx1"/>
                </a:solidFill>
              </a:rPr>
              <a:t>en </a:t>
            </a:r>
            <a:r>
              <a:rPr lang="es-MX" sz="2400" dirty="0">
                <a:solidFill>
                  <a:schemeClr val="tx1"/>
                </a:solidFill>
              </a:rPr>
              <a:t>el fraccionamiento, sin llevarse un registro del número, modalidad, frecuencia y comportamiento </a:t>
            </a:r>
            <a:r>
              <a:rPr lang="es-MX" sz="2400" dirty="0" smtClean="0">
                <a:solidFill>
                  <a:schemeClr val="tx1"/>
                </a:solidFill>
              </a:rPr>
              <a:t>histórico, que permitan adoptar medidas más informadas</a:t>
            </a:r>
            <a:endParaRPr lang="es-MX" sz="2400" dirty="0">
              <a:solidFill>
                <a:schemeClr val="tx1"/>
              </a:solidFill>
            </a:endParaRPr>
          </a:p>
          <a:p>
            <a:pPr algn="just"/>
            <a:endParaRPr lang="es-MX" sz="2400" dirty="0"/>
          </a:p>
          <a:p>
            <a:pPr algn="just"/>
            <a:endParaRPr lang="es-MX" sz="2400" dirty="0"/>
          </a:p>
          <a:p>
            <a:pPr marL="114300" indent="0" algn="just">
              <a:buNone/>
            </a:pP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2057548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706293"/>
          </a:xfrm>
          <a:solidFill>
            <a:schemeClr val="accent1"/>
          </a:solidFill>
        </p:spPr>
        <p:txBody>
          <a:bodyPr>
            <a:normAutofit/>
          </a:bodyPr>
          <a:lstStyle/>
          <a:p>
            <a:pPr algn="ctr"/>
            <a:r>
              <a:rPr lang="es-MX" sz="4000" dirty="0">
                <a:solidFill>
                  <a:schemeClr val="bg1"/>
                </a:solidFill>
              </a:rPr>
              <a:t>AMENAZAS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566058" y="1483220"/>
            <a:ext cx="11086012" cy="5157066"/>
          </a:xfrm>
        </p:spPr>
        <p:txBody>
          <a:bodyPr>
            <a:normAutofit lnSpcReduction="10000"/>
          </a:bodyPr>
          <a:lstStyle/>
          <a:p>
            <a:pPr algn="just"/>
            <a:r>
              <a:rPr lang="es-MX" dirty="0"/>
              <a:t>Cancelación del contrato de concesión del agua al Fraccionamiento por incumplimiento de la Ley del Agua. </a:t>
            </a:r>
            <a:endParaRPr lang="es-MX" dirty="0" smtClean="0"/>
          </a:p>
          <a:p>
            <a:pPr algn="just"/>
            <a:r>
              <a:rPr lang="es-MX" dirty="0" smtClean="0"/>
              <a:t>Podrían </a:t>
            </a:r>
            <a:r>
              <a:rPr lang="es-MX" dirty="0"/>
              <a:t>darse daños mayores en las tuberías y el adoquín del fraccionamiento por falta de previsión técnica especializada para la conducción de aguas pluviales</a:t>
            </a:r>
          </a:p>
          <a:p>
            <a:pPr algn="just"/>
            <a:r>
              <a:rPr lang="es-MX" dirty="0" smtClean="0"/>
              <a:t>Que se intensifique la exigencia </a:t>
            </a:r>
            <a:r>
              <a:rPr lang="es-MX" dirty="0"/>
              <a:t>de pagos pendientes por las demandas laborales perdidas por la Asociación</a:t>
            </a:r>
          </a:p>
          <a:p>
            <a:pPr algn="just"/>
            <a:r>
              <a:rPr lang="es-MX" dirty="0"/>
              <a:t>La impugnación de los acuerdos tomados cuando no se protocolizan las actas</a:t>
            </a:r>
          </a:p>
          <a:p>
            <a:pPr algn="just"/>
            <a:r>
              <a:rPr lang="es-MX" dirty="0"/>
              <a:t>El crecimiento de los compromisos de pago. A los administradores del agua, si se acata la Ley, </a:t>
            </a:r>
            <a:r>
              <a:rPr lang="es-MX" dirty="0" smtClean="0"/>
              <a:t>o por contratación de un administrador</a:t>
            </a:r>
            <a:endParaRPr lang="es-MX" dirty="0"/>
          </a:p>
          <a:p>
            <a:pPr algn="just"/>
            <a:r>
              <a:rPr lang="es-MX" dirty="0"/>
              <a:t>Ausencia de planillas para el cambio de la próxima Mesa Directiva</a:t>
            </a:r>
          </a:p>
          <a:p>
            <a:pPr marL="114300" indent="0" algn="just">
              <a:buNone/>
            </a:pPr>
            <a:endParaRPr lang="es-MX" dirty="0"/>
          </a:p>
          <a:p>
            <a:pPr marL="114300" indent="0" algn="just">
              <a:buNone/>
            </a:pPr>
            <a:endParaRPr lang="es-MX" sz="2400" dirty="0"/>
          </a:p>
          <a:p>
            <a:pPr algn="just"/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624824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3838</TotalTime>
  <Words>1633</Words>
  <Application>Microsoft Office PowerPoint</Application>
  <PresentationFormat>Panorámica</PresentationFormat>
  <Paragraphs>201</Paragraphs>
  <Slides>26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26</vt:i4>
      </vt:variant>
    </vt:vector>
  </HeadingPairs>
  <TitlesOfParts>
    <vt:vector size="30" baseType="lpstr">
      <vt:lpstr>Arial</vt:lpstr>
      <vt:lpstr>Calibri</vt:lpstr>
      <vt:lpstr>Wingdings</vt:lpstr>
      <vt:lpstr>Tema de Office</vt:lpstr>
      <vt:lpstr>ASOCIACIÓN DE COLONOS  FRACCIONAMIENTO BURGOS BUGAMBILIAS, A.C.  COMITÉ PARA LA REVISIÓN  Y ACTUALIZACIÓN DE LOS ESTATUTOS    PROPUESTA DE ACTUALIZACIÓN DE LOS ESTATUTOS A CONSIDERACIÓN DE LA ASAMBLEA   </vt:lpstr>
      <vt:lpstr>O B J E T I V O S :</vt:lpstr>
      <vt:lpstr>FRACCIONAMIENTO BURGOS BUGAMBILIAS</vt:lpstr>
      <vt:lpstr>Presentación de PowerPoint</vt:lpstr>
      <vt:lpstr>Presentación de PowerPoint</vt:lpstr>
      <vt:lpstr>FORTALEZAS</vt:lpstr>
      <vt:lpstr>DEBILIDADES</vt:lpstr>
      <vt:lpstr>Presentación de PowerPoint</vt:lpstr>
      <vt:lpstr>AMENAZAS</vt:lpstr>
      <vt:lpstr>OPORTUNIDADES</vt:lpstr>
      <vt:lpstr>Presentación de PowerPoint</vt:lpstr>
      <vt:lpstr>Presentación de PowerPoint</vt:lpstr>
      <vt:lpstr>Presentación de PowerPoint</vt:lpstr>
      <vt:lpstr>DIAGNÓSTICO FODA</vt:lpstr>
      <vt:lpstr>LÍNEAS O CAMPOS DE ACCIÓN</vt:lpstr>
      <vt:lpstr>A. Incluir en los Estatutos los contenidos que ofrezcan la mayor correspondencia posible con los ordenamientos de la Ley Estatal del Agua, con la finalidad de evitar consecuencias no deseadas</vt:lpstr>
      <vt:lpstr>Presentación de PowerPoint</vt:lpstr>
      <vt:lpstr>B. Rediseñar la estructura de la Mesa Directiva del Fraccionamiento, incluyendo una mejor asignación de funciones e impulsando el trabajo en equipo y la rendición de cuentas</vt:lpstr>
      <vt:lpstr>Presentación de PowerPoint</vt:lpstr>
      <vt:lpstr>Presentación de PowerPoint</vt:lpstr>
      <vt:lpstr> C.  Apoyar  la  realización oportuna  de las asambleas  de la Asociación, así  como  la  verificación,  el  cumplimiento  y  la  formalización  de  los acuerdos </vt:lpstr>
      <vt:lpstr>Presentación de PowerPoint</vt:lpstr>
      <vt:lpstr>Presentación de PowerPoint</vt:lpstr>
      <vt:lpstr>RUTA CRÍTICA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FRACCIONAMIENTO BURGOS BUGAMBILIAS</dc:title>
  <dc:creator>PARIS BÁRCENA VEGA</dc:creator>
  <cp:lastModifiedBy>Win10</cp:lastModifiedBy>
  <cp:revision>123</cp:revision>
  <cp:lastPrinted>2022-10-13T15:18:39Z</cp:lastPrinted>
  <dcterms:created xsi:type="dcterms:W3CDTF">2022-06-21T19:34:00Z</dcterms:created>
  <dcterms:modified xsi:type="dcterms:W3CDTF">2022-11-09T13:34:18Z</dcterms:modified>
</cp:coreProperties>
</file>